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7" r:id="rId2"/>
    <p:sldId id="494" r:id="rId3"/>
    <p:sldId id="533" r:id="rId4"/>
    <p:sldId id="532" r:id="rId5"/>
    <p:sldId id="518" r:id="rId6"/>
    <p:sldId id="496" r:id="rId7"/>
    <p:sldId id="519" r:id="rId8"/>
    <p:sldId id="534" r:id="rId9"/>
    <p:sldId id="527" r:id="rId10"/>
    <p:sldId id="528" r:id="rId11"/>
    <p:sldId id="503" r:id="rId12"/>
    <p:sldId id="520" r:id="rId13"/>
    <p:sldId id="498" r:id="rId14"/>
    <p:sldId id="504" r:id="rId15"/>
    <p:sldId id="499" r:id="rId16"/>
    <p:sldId id="524" r:id="rId17"/>
    <p:sldId id="500" r:id="rId18"/>
    <p:sldId id="529" r:id="rId19"/>
    <p:sldId id="530" r:id="rId20"/>
    <p:sldId id="511" r:id="rId21"/>
    <p:sldId id="515" r:id="rId22"/>
    <p:sldId id="513" r:id="rId23"/>
    <p:sldId id="522" r:id="rId24"/>
    <p:sldId id="531" r:id="rId25"/>
  </p:sldIdLst>
  <p:sldSz cx="9144000" cy="6858000" type="screen4x3"/>
  <p:notesSz cx="6797675" cy="987266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i="1" kern="1200">
        <a:solidFill>
          <a:srgbClr val="FF3300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b="1" i="1" kern="1200">
        <a:solidFill>
          <a:srgbClr val="FF3300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b="1" i="1" kern="1200">
        <a:solidFill>
          <a:srgbClr val="FF3300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i="1" kern="1200">
        <a:solidFill>
          <a:srgbClr val="FF3300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i="1" kern="1200">
        <a:solidFill>
          <a:srgbClr val="FF3300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b="1" i="1" kern="1200">
        <a:solidFill>
          <a:srgbClr val="FF3300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b="1" i="1" kern="1200">
        <a:solidFill>
          <a:srgbClr val="FF3300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b="1" i="1" kern="1200">
        <a:solidFill>
          <a:srgbClr val="FF3300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b="1" i="1" kern="1200">
        <a:solidFill>
          <a:srgbClr val="FF3300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C31"/>
    <a:srgbClr val="800000"/>
    <a:srgbClr val="006600"/>
    <a:srgbClr val="996633"/>
    <a:srgbClr val="3A7B35"/>
    <a:srgbClr val="996600"/>
    <a:srgbClr val="99CC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27" autoAdjust="0"/>
    <p:restoredTop sz="96343" autoAdjust="0"/>
  </p:normalViewPr>
  <p:slideViewPr>
    <p:cSldViewPr snapToGrid="0">
      <p:cViewPr varScale="1">
        <p:scale>
          <a:sx n="72" d="100"/>
          <a:sy n="72" d="100"/>
        </p:scale>
        <p:origin x="1584" y="54"/>
      </p:cViewPr>
      <p:guideLst>
        <p:guide orient="horz" pos="213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NET1.cec.eu.int\HOMES\048\PALMIAL\Desktop\ARCHIVED%20DISSEMINATION%20TO%20BE%20UPDATED\Copy%20of%20Land_cover_land_use_and_landscape_YB2016_V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k-S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354303565304999E-2"/>
          <c:y val="3.6294073139420853E-2"/>
          <c:w val="0.95694026246719155"/>
          <c:h val="0.797075154320987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'Figure 6'!$D$10</c:f>
              <c:strCache>
                <c:ptCount val="1"/>
                <c:pt idx="0">
                  <c:v>(number)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solidFill>
                  <a:srgbClr val="7030A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FF3B-4226-BD8E-B4CE599A089B}"/>
              </c:ext>
            </c:extLst>
          </c:dPt>
          <c:dPt>
            <c:idx val="2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FF3B-4226-BD8E-B4CE599A089B}"/>
              </c:ext>
            </c:extLst>
          </c:dPt>
          <c:dPt>
            <c:idx val="2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FF3B-4226-BD8E-B4CE599A089B}"/>
              </c:ext>
            </c:extLst>
          </c:dPt>
          <c:dPt>
            <c:idx val="2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FF3B-4226-BD8E-B4CE599A089B}"/>
              </c:ext>
            </c:extLst>
          </c:dPt>
          <c:cat>
            <c:strRef>
              <c:f>'Figure 6'!$C$11:$C$39</c:f>
              <c:strCache>
                <c:ptCount val="29"/>
                <c:pt idx="0">
                  <c:v>EU-27</c:v>
                </c:pt>
                <c:pt idx="2">
                  <c:v>Malta</c:v>
                </c:pt>
                <c:pt idx="3">
                  <c:v>Finland</c:v>
                </c:pt>
                <c:pt idx="4">
                  <c:v>Netherlands</c:v>
                </c:pt>
                <c:pt idx="5">
                  <c:v>Belgium</c:v>
                </c:pt>
                <c:pt idx="6">
                  <c:v>Italy</c:v>
                </c:pt>
                <c:pt idx="7">
                  <c:v>France</c:v>
                </c:pt>
                <c:pt idx="8">
                  <c:v>United Kingdom</c:v>
                </c:pt>
                <c:pt idx="9">
                  <c:v>Ireland</c:v>
                </c:pt>
                <c:pt idx="10">
                  <c:v>Portugal</c:v>
                </c:pt>
                <c:pt idx="11">
                  <c:v>Spain</c:v>
                </c:pt>
                <c:pt idx="12">
                  <c:v>Greece</c:v>
                </c:pt>
                <c:pt idx="13">
                  <c:v>Hungary</c:v>
                </c:pt>
                <c:pt idx="14">
                  <c:v>Germany</c:v>
                </c:pt>
                <c:pt idx="15">
                  <c:v>Luxembourg</c:v>
                </c:pt>
                <c:pt idx="16">
                  <c:v>Poland</c:v>
                </c:pt>
                <c:pt idx="17">
                  <c:v>Denmark</c:v>
                </c:pt>
                <c:pt idx="18">
                  <c:v>Romania</c:v>
                </c:pt>
                <c:pt idx="19">
                  <c:v>Cyprus</c:v>
                </c:pt>
                <c:pt idx="20">
                  <c:v>Slovenia</c:v>
                </c:pt>
                <c:pt idx="21">
                  <c:v>Sweden</c:v>
                </c:pt>
                <c:pt idx="22">
                  <c:v>Bulgaria</c:v>
                </c:pt>
                <c:pt idx="23">
                  <c:v>Lithuania</c:v>
                </c:pt>
                <c:pt idx="24">
                  <c:v>Austria</c:v>
                </c:pt>
                <c:pt idx="25">
                  <c:v>Estonia</c:v>
                </c:pt>
                <c:pt idx="26">
                  <c:v>Latvia</c:v>
                </c:pt>
                <c:pt idx="27">
                  <c:v>Czech Republic</c:v>
                </c:pt>
                <c:pt idx="28">
                  <c:v>Slovakia</c:v>
                </c:pt>
              </c:strCache>
            </c:strRef>
          </c:cat>
          <c:val>
            <c:numRef>
              <c:f>'Figure 6'!$D$11:$D$39</c:f>
              <c:numCache>
                <c:formatCode>General</c:formatCode>
                <c:ptCount val="29"/>
                <c:pt idx="0" formatCode="0.0">
                  <c:v>2.72</c:v>
                </c:pt>
                <c:pt idx="2" formatCode="0.0">
                  <c:v>5.73</c:v>
                </c:pt>
                <c:pt idx="3" formatCode="0.0">
                  <c:v>4.0199999999999996</c:v>
                </c:pt>
                <c:pt idx="4" formatCode="0.0">
                  <c:v>3.56</c:v>
                </c:pt>
                <c:pt idx="5" formatCode="0.0">
                  <c:v>3.3</c:v>
                </c:pt>
                <c:pt idx="6" formatCode="0.0">
                  <c:v>3.05</c:v>
                </c:pt>
                <c:pt idx="7" formatCode="0.0">
                  <c:v>3.01</c:v>
                </c:pt>
                <c:pt idx="8" formatCode="0.0">
                  <c:v>2.93</c:v>
                </c:pt>
                <c:pt idx="9" formatCode="0.0">
                  <c:v>2.86</c:v>
                </c:pt>
                <c:pt idx="10" formatCode="0.0">
                  <c:v>2.84</c:v>
                </c:pt>
                <c:pt idx="11" formatCode="0.0">
                  <c:v>2.83</c:v>
                </c:pt>
                <c:pt idx="12" formatCode="0.0">
                  <c:v>2.69</c:v>
                </c:pt>
                <c:pt idx="13" formatCode="0.0">
                  <c:v>2.5</c:v>
                </c:pt>
                <c:pt idx="14" formatCode="0.0">
                  <c:v>2.48</c:v>
                </c:pt>
                <c:pt idx="15" formatCode="0.0">
                  <c:v>2.4500000000000002</c:v>
                </c:pt>
                <c:pt idx="16" formatCode="0.0">
                  <c:v>2.2200000000000002</c:v>
                </c:pt>
                <c:pt idx="17" formatCode="0.0">
                  <c:v>2.16</c:v>
                </c:pt>
                <c:pt idx="18" formatCode="0.0">
                  <c:v>2.0699999999999998</c:v>
                </c:pt>
                <c:pt idx="19" formatCode="0.0">
                  <c:v>2.0499999999999998</c:v>
                </c:pt>
                <c:pt idx="20" formatCode="0.0">
                  <c:v>2.04</c:v>
                </c:pt>
                <c:pt idx="21" formatCode="0.0">
                  <c:v>2.02</c:v>
                </c:pt>
                <c:pt idx="22" formatCode="0.0">
                  <c:v>2</c:v>
                </c:pt>
                <c:pt idx="23" formatCode="0.0">
                  <c:v>1.96</c:v>
                </c:pt>
                <c:pt idx="24" formatCode="0.0">
                  <c:v>1.94</c:v>
                </c:pt>
                <c:pt idx="25" formatCode="0.0">
                  <c:v>1.92</c:v>
                </c:pt>
                <c:pt idx="26" formatCode="0.0">
                  <c:v>1.89</c:v>
                </c:pt>
                <c:pt idx="27" formatCode="0.0">
                  <c:v>1.8</c:v>
                </c:pt>
                <c:pt idx="28" formatCode="0.0">
                  <c:v>1.75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F3B-4226-BD8E-B4CE599A08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5913216"/>
        <c:axId val="215914752"/>
      </c:barChart>
      <c:catAx>
        <c:axId val="2159132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rgbClr val="000000"/>
            </a:solidFill>
            <a:prstDash val="solid"/>
          </a:ln>
        </c:spPr>
        <c:txPr>
          <a:bodyPr rot="-5400000" vert="horz"/>
          <a:lstStyle/>
          <a:p>
            <a:pPr>
              <a:defRPr sz="400"/>
            </a:pPr>
            <a:endParaRPr lang="sk-SK"/>
          </a:p>
        </c:txPr>
        <c:crossAx val="21591475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15914752"/>
        <c:scaling>
          <c:orientation val="minMax"/>
          <c:max val="6"/>
          <c:min val="0"/>
        </c:scaling>
        <c:delete val="0"/>
        <c:axPos val="l"/>
        <c:majorGridlines>
          <c:spPr>
            <a:ln w="3175">
              <a:solidFill>
                <a:srgbClr val="C0C0C0"/>
              </a:solidFill>
              <a:prstDash val="sysDash"/>
            </a:ln>
          </c:spPr>
        </c:majorGridlines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0" vert="horz"/>
          <a:lstStyle/>
          <a:p>
            <a:pPr>
              <a:defRPr/>
            </a:pPr>
            <a:endParaRPr lang="sk-SK"/>
          </a:p>
        </c:txPr>
        <c:crossAx val="215913216"/>
        <c:crosses val="autoZero"/>
        <c:crossBetween val="between"/>
      </c:valAx>
    </c:plotArea>
    <c:plotVisOnly val="1"/>
    <c:dispBlanksAs val="gap"/>
    <c:showDLblsOverMax val="0"/>
  </c:chart>
  <c:spPr>
    <a:solidFill>
      <a:sysClr val="window" lastClr="FFFFFF"/>
    </a:solidFill>
    <a:ln w="9525" cap="flat" cmpd="sng" algn="ctr">
      <a:noFill/>
      <a:prstDash val="solid"/>
      <a:round/>
    </a:ln>
    <a:effectLst/>
  </c:spPr>
  <c:txPr>
    <a:bodyPr/>
    <a:lstStyle/>
    <a:p>
      <a:pPr>
        <a:defRPr sz="900">
          <a:latin typeface="Arial"/>
          <a:ea typeface="Arial"/>
          <a:cs typeface="Arial"/>
        </a:defRPr>
      </a:pPr>
      <a:endParaRPr lang="sk-SK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40BB56-48E3-4401-9D17-00D84060A50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81A7310A-35A6-4249-BA3A-DE5B85760C1D}">
      <dgm:prSet custT="1"/>
      <dgm:spPr>
        <a:solidFill>
          <a:srgbClr val="00B050"/>
        </a:solidFill>
      </dgm:spPr>
      <dgm:t>
        <a:bodyPr/>
        <a:lstStyle/>
        <a:p>
          <a:pPr rtl="0"/>
          <a:r>
            <a:rPr lang="en-GB" sz="1800" b="1" i="0" dirty="0" err="1"/>
            <a:t>Biodiver</a:t>
          </a:r>
          <a:r>
            <a:rPr lang="sk-SK" sz="1800" b="1" i="0" dirty="0"/>
            <a:t>z</a:t>
          </a:r>
          <a:r>
            <a:rPr lang="en-GB" sz="1800" b="1" i="0" dirty="0"/>
            <a:t>it</a:t>
          </a:r>
          <a:r>
            <a:rPr lang="sk-SK" sz="1800" b="1" i="0" dirty="0"/>
            <a:t>a</a:t>
          </a:r>
          <a:endParaRPr lang="en-GB" sz="1800" dirty="0"/>
        </a:p>
      </dgm:t>
    </dgm:pt>
    <dgm:pt modelId="{D42A79AF-BC78-4494-BAD2-EDACDB3390A0}" type="parTrans" cxnId="{0AB08B89-DAE2-495A-AA79-5D66414A9AB3}">
      <dgm:prSet/>
      <dgm:spPr/>
      <dgm:t>
        <a:bodyPr/>
        <a:lstStyle/>
        <a:p>
          <a:endParaRPr lang="en-GB"/>
        </a:p>
      </dgm:t>
    </dgm:pt>
    <dgm:pt modelId="{DB308BB0-C1AA-4F7F-BF38-E49D25D59760}" type="sibTrans" cxnId="{0AB08B89-DAE2-495A-AA79-5D66414A9AB3}">
      <dgm:prSet/>
      <dgm:spPr/>
      <dgm:t>
        <a:bodyPr/>
        <a:lstStyle/>
        <a:p>
          <a:endParaRPr lang="en-GB"/>
        </a:p>
      </dgm:t>
    </dgm:pt>
    <dgm:pt modelId="{F2F02C18-4440-441C-9318-85FEDBA83903}">
      <dgm:prSet custT="1"/>
      <dgm:spPr>
        <a:solidFill>
          <a:srgbClr val="E6F9E3">
            <a:alpha val="89804"/>
          </a:srgbClr>
        </a:solidFill>
      </dgm:spPr>
      <dgm:t>
        <a:bodyPr/>
        <a:lstStyle/>
        <a:p>
          <a:pPr rtl="0"/>
          <a:endParaRPr lang="en-GB" sz="1200" b="1" dirty="0"/>
        </a:p>
      </dgm:t>
    </dgm:pt>
    <dgm:pt modelId="{EF4E5F56-4BA8-4CB6-9E54-07B67C10B342}" type="parTrans" cxnId="{C9B0A901-4ACB-49A5-9ED3-2C0653B9E0FE}">
      <dgm:prSet/>
      <dgm:spPr/>
      <dgm:t>
        <a:bodyPr/>
        <a:lstStyle/>
        <a:p>
          <a:endParaRPr lang="en-GB"/>
        </a:p>
      </dgm:t>
    </dgm:pt>
    <dgm:pt modelId="{D95716D1-C940-4FFD-98CD-9122A16ED30A}" type="sibTrans" cxnId="{C9B0A901-4ACB-49A5-9ED3-2C0653B9E0FE}">
      <dgm:prSet/>
      <dgm:spPr/>
      <dgm:t>
        <a:bodyPr/>
        <a:lstStyle/>
        <a:p>
          <a:endParaRPr lang="en-GB"/>
        </a:p>
      </dgm:t>
    </dgm:pt>
    <dgm:pt modelId="{D4349957-0096-4706-9829-3A481C0A1FAD}">
      <dgm:prSet custT="1"/>
      <dgm:spPr>
        <a:solidFill>
          <a:srgbClr val="E6F9E3">
            <a:alpha val="89804"/>
          </a:srgbClr>
        </a:solidFill>
      </dgm:spPr>
      <dgm:t>
        <a:bodyPr/>
        <a:lstStyle/>
        <a:p>
          <a:pPr rtl="0"/>
          <a:r>
            <a:rPr lang="sk-SK" sz="1200" b="1" i="0" dirty="0"/>
            <a:t>Ekosystémy</a:t>
          </a:r>
          <a:r>
            <a:rPr lang="en-GB" sz="1200" b="1" i="0" dirty="0"/>
            <a:t> </a:t>
          </a:r>
          <a:r>
            <a:rPr lang="sk-SK" sz="1200" b="1" i="0" dirty="0"/>
            <a:t>a</a:t>
          </a:r>
          <a:r>
            <a:rPr lang="en-GB" sz="1200" b="1" i="0" dirty="0"/>
            <a:t> </a:t>
          </a:r>
          <a:r>
            <a:rPr lang="sk-SK" sz="1200" b="1" i="0" dirty="0"/>
            <a:t>Ekosystémové služby</a:t>
          </a:r>
          <a:endParaRPr lang="en-GB" sz="1200" b="1" dirty="0"/>
        </a:p>
      </dgm:t>
    </dgm:pt>
    <dgm:pt modelId="{2772BC15-D166-4D42-B9F2-84D4C717CC58}" type="parTrans" cxnId="{E6B33C67-3279-4E0A-837C-889405667D81}">
      <dgm:prSet/>
      <dgm:spPr/>
      <dgm:t>
        <a:bodyPr/>
        <a:lstStyle/>
        <a:p>
          <a:endParaRPr lang="en-GB"/>
        </a:p>
      </dgm:t>
    </dgm:pt>
    <dgm:pt modelId="{D06D3E8C-4493-4E4F-82C4-4C517BE08A93}" type="sibTrans" cxnId="{E6B33C67-3279-4E0A-837C-889405667D81}">
      <dgm:prSet/>
      <dgm:spPr/>
      <dgm:t>
        <a:bodyPr/>
        <a:lstStyle/>
        <a:p>
          <a:endParaRPr lang="en-GB"/>
        </a:p>
      </dgm:t>
    </dgm:pt>
    <dgm:pt modelId="{F6AF97A3-9DF9-4DA1-8AFB-A84E1718A442}">
      <dgm:prSet custT="1"/>
      <dgm:spPr>
        <a:solidFill>
          <a:srgbClr val="92D050"/>
        </a:solidFill>
      </dgm:spPr>
      <dgm:t>
        <a:bodyPr/>
        <a:lstStyle/>
        <a:p>
          <a:pPr rtl="0"/>
          <a:r>
            <a:rPr lang="sk-SK" sz="1800" b="1" i="0" dirty="0"/>
            <a:t>SPP „</a:t>
          </a:r>
          <a:r>
            <a:rPr lang="sk-SK" sz="1800" b="1" i="0" dirty="0" err="1"/>
            <a:t>greening</a:t>
          </a:r>
          <a:r>
            <a:rPr lang="sk-SK" sz="1800" b="1" i="0" dirty="0"/>
            <a:t>“</a:t>
          </a:r>
          <a:endParaRPr lang="en-GB" sz="1800" dirty="0"/>
        </a:p>
      </dgm:t>
    </dgm:pt>
    <dgm:pt modelId="{098C643B-ACAB-4E73-AB17-3F44A5483BAB}" type="parTrans" cxnId="{B9971323-1297-4010-A201-4E2030AE5AF3}">
      <dgm:prSet/>
      <dgm:spPr/>
      <dgm:t>
        <a:bodyPr/>
        <a:lstStyle/>
        <a:p>
          <a:endParaRPr lang="en-GB"/>
        </a:p>
      </dgm:t>
    </dgm:pt>
    <dgm:pt modelId="{0A103858-BAD7-4E51-BC52-5EEE7BAEBD68}" type="sibTrans" cxnId="{B9971323-1297-4010-A201-4E2030AE5AF3}">
      <dgm:prSet/>
      <dgm:spPr/>
      <dgm:t>
        <a:bodyPr/>
        <a:lstStyle/>
        <a:p>
          <a:endParaRPr lang="en-GB"/>
        </a:p>
      </dgm:t>
    </dgm:pt>
    <dgm:pt modelId="{76CD09E2-E42F-4467-ADAC-648F4B896AAB}">
      <dgm:prSet custT="1"/>
      <dgm:spPr>
        <a:solidFill>
          <a:srgbClr val="E6F9E3">
            <a:alpha val="90000"/>
          </a:srgbClr>
        </a:solidFill>
      </dgm:spPr>
      <dgm:t>
        <a:bodyPr/>
        <a:lstStyle/>
        <a:p>
          <a:pPr rtl="0"/>
          <a:r>
            <a:rPr lang="sk-SK" sz="1600" b="1" i="0" dirty="0"/>
            <a:t>Kvalita trávnych porastov</a:t>
          </a:r>
          <a:endParaRPr lang="en-GB" sz="1600" b="1" dirty="0"/>
        </a:p>
      </dgm:t>
    </dgm:pt>
    <dgm:pt modelId="{D61C6FB9-65BB-4930-AE9B-1E75E1391B42}" type="parTrans" cxnId="{D1FE759E-57D4-4CF8-9B61-BA43975ED413}">
      <dgm:prSet/>
      <dgm:spPr/>
      <dgm:t>
        <a:bodyPr/>
        <a:lstStyle/>
        <a:p>
          <a:endParaRPr lang="en-GB"/>
        </a:p>
      </dgm:t>
    </dgm:pt>
    <dgm:pt modelId="{63943E87-DD83-45C5-983F-C9D8498E734C}" type="sibTrans" cxnId="{D1FE759E-57D4-4CF8-9B61-BA43975ED413}">
      <dgm:prSet/>
      <dgm:spPr/>
      <dgm:t>
        <a:bodyPr/>
        <a:lstStyle/>
        <a:p>
          <a:endParaRPr lang="en-GB"/>
        </a:p>
      </dgm:t>
    </dgm:pt>
    <dgm:pt modelId="{CB37F434-289C-43F2-86DC-88B0669FEFCB}">
      <dgm:prSet custT="1"/>
      <dgm:spPr>
        <a:solidFill>
          <a:srgbClr val="B2930E"/>
        </a:solidFill>
      </dgm:spPr>
      <dgm:t>
        <a:bodyPr/>
        <a:lstStyle/>
        <a:p>
          <a:pPr rtl="0"/>
          <a:r>
            <a:rPr lang="sk-SK" sz="1800" b="1" i="0" dirty="0"/>
            <a:t>Klimatické zmeny</a:t>
          </a:r>
          <a:endParaRPr lang="en-GB" sz="1800" dirty="0"/>
        </a:p>
      </dgm:t>
    </dgm:pt>
    <dgm:pt modelId="{A86B7656-EFBE-47E3-9C9B-5C87451B6636}" type="parTrans" cxnId="{505E79BA-EB7C-4351-90DD-360A7EF090A6}">
      <dgm:prSet/>
      <dgm:spPr/>
      <dgm:t>
        <a:bodyPr/>
        <a:lstStyle/>
        <a:p>
          <a:endParaRPr lang="en-GB"/>
        </a:p>
      </dgm:t>
    </dgm:pt>
    <dgm:pt modelId="{FCB20F27-1791-4223-855F-742B7D77DE4A}" type="sibTrans" cxnId="{505E79BA-EB7C-4351-90DD-360A7EF090A6}">
      <dgm:prSet/>
      <dgm:spPr/>
      <dgm:t>
        <a:bodyPr/>
        <a:lstStyle/>
        <a:p>
          <a:endParaRPr lang="en-GB"/>
        </a:p>
      </dgm:t>
    </dgm:pt>
    <dgm:pt modelId="{E418B188-90A7-44D6-9D99-6DEF345A0199}">
      <dgm:prSet custT="1"/>
      <dgm:spPr>
        <a:solidFill>
          <a:srgbClr val="E6F9E3">
            <a:alpha val="90000"/>
          </a:srgbClr>
        </a:solidFill>
      </dgm:spPr>
      <dgm:t>
        <a:bodyPr/>
        <a:lstStyle/>
        <a:p>
          <a:pPr rtl="0"/>
          <a:r>
            <a:rPr lang="sk-SK" sz="1600" b="1" i="0" dirty="0"/>
            <a:t>Sekvestrácia uhlíka</a:t>
          </a:r>
          <a:endParaRPr lang="en-GB" sz="1600" b="1" dirty="0"/>
        </a:p>
      </dgm:t>
    </dgm:pt>
    <dgm:pt modelId="{C64469E9-99BD-48B6-9316-D89154F50787}" type="parTrans" cxnId="{70E9F1A6-3CD3-4C0F-92A0-E4C7EEF3DB04}">
      <dgm:prSet/>
      <dgm:spPr/>
      <dgm:t>
        <a:bodyPr/>
        <a:lstStyle/>
        <a:p>
          <a:endParaRPr lang="en-GB"/>
        </a:p>
      </dgm:t>
    </dgm:pt>
    <dgm:pt modelId="{0CFC5BCC-70FA-4B48-8B98-920D992A5A06}" type="sibTrans" cxnId="{70E9F1A6-3CD3-4C0F-92A0-E4C7EEF3DB04}">
      <dgm:prSet/>
      <dgm:spPr/>
      <dgm:t>
        <a:bodyPr/>
        <a:lstStyle/>
        <a:p>
          <a:endParaRPr lang="en-GB"/>
        </a:p>
      </dgm:t>
    </dgm:pt>
    <dgm:pt modelId="{A11E0DDB-A099-496C-90C6-A0A94C019EE4}">
      <dgm:prSet custT="1"/>
      <dgm:spPr>
        <a:solidFill>
          <a:srgbClr val="3166CF"/>
        </a:solidFill>
      </dgm:spPr>
      <dgm:t>
        <a:bodyPr/>
        <a:lstStyle/>
        <a:p>
          <a:pPr rtl="0"/>
          <a:r>
            <a:rPr lang="en-GB" sz="1500" b="1" i="0" dirty="0"/>
            <a:t>COPERNICUS – </a:t>
          </a:r>
          <a:r>
            <a:rPr lang="en-GB" sz="1800" b="1" i="0" dirty="0"/>
            <a:t>Environment</a:t>
          </a:r>
          <a:r>
            <a:rPr lang="sk-SK" sz="1800" b="1" i="0" dirty="0"/>
            <a:t>á</a:t>
          </a:r>
          <a:r>
            <a:rPr lang="en-GB" sz="1800" b="1" i="0" dirty="0"/>
            <a:t>l</a:t>
          </a:r>
          <a:r>
            <a:rPr lang="sk-SK" sz="1800" b="1" i="0" dirty="0" err="1"/>
            <a:t>ne</a:t>
          </a:r>
          <a:r>
            <a:rPr lang="en-GB" sz="1800" b="1" i="0" dirty="0"/>
            <a:t> </a:t>
          </a:r>
          <a:r>
            <a:rPr lang="sk-SK" sz="1800" b="1" i="0" dirty="0"/>
            <a:t>informácie</a:t>
          </a:r>
          <a:endParaRPr lang="en-GB" sz="1500" dirty="0"/>
        </a:p>
      </dgm:t>
    </dgm:pt>
    <dgm:pt modelId="{16838C0B-5330-4F39-B429-4402FC6A582E}" type="parTrans" cxnId="{C11C64A8-1A4D-40DB-B13F-519E67D91586}">
      <dgm:prSet/>
      <dgm:spPr/>
      <dgm:t>
        <a:bodyPr/>
        <a:lstStyle/>
        <a:p>
          <a:endParaRPr lang="en-GB"/>
        </a:p>
      </dgm:t>
    </dgm:pt>
    <dgm:pt modelId="{0681C6F2-5F01-4B66-A022-EEBDE4922A9D}" type="sibTrans" cxnId="{C11C64A8-1A4D-40DB-B13F-519E67D91586}">
      <dgm:prSet/>
      <dgm:spPr/>
      <dgm:t>
        <a:bodyPr/>
        <a:lstStyle/>
        <a:p>
          <a:endParaRPr lang="en-GB"/>
        </a:p>
      </dgm:t>
    </dgm:pt>
    <dgm:pt modelId="{450F2990-72A4-4309-9CB2-FFD189D00F15}">
      <dgm:prSet custT="1"/>
      <dgm:spPr>
        <a:solidFill>
          <a:srgbClr val="E6F9E3">
            <a:alpha val="90000"/>
          </a:srgbClr>
        </a:solidFill>
      </dgm:spPr>
      <dgm:t>
        <a:bodyPr/>
        <a:lstStyle/>
        <a:p>
          <a:pPr rtl="0"/>
          <a:r>
            <a:rPr lang="sk-SK" sz="1600" b="1" i="0" dirty="0"/>
            <a:t>Vrstvy s vysokým rozlíšením HRL</a:t>
          </a:r>
          <a:endParaRPr lang="en-GB" sz="1600" b="1" dirty="0"/>
        </a:p>
      </dgm:t>
    </dgm:pt>
    <dgm:pt modelId="{28691F09-9B3C-4884-BFAC-E123B61060E8}" type="parTrans" cxnId="{A18B21F8-BD92-490C-A774-B9764C802983}">
      <dgm:prSet/>
      <dgm:spPr/>
      <dgm:t>
        <a:bodyPr/>
        <a:lstStyle/>
        <a:p>
          <a:endParaRPr lang="en-GB"/>
        </a:p>
      </dgm:t>
    </dgm:pt>
    <dgm:pt modelId="{3E694811-1D3C-41E7-AEC3-61D8D29061DC}" type="sibTrans" cxnId="{A18B21F8-BD92-490C-A774-B9764C802983}">
      <dgm:prSet/>
      <dgm:spPr/>
      <dgm:t>
        <a:bodyPr/>
        <a:lstStyle/>
        <a:p>
          <a:endParaRPr lang="en-GB"/>
        </a:p>
      </dgm:t>
    </dgm:pt>
    <dgm:pt modelId="{E2645F7F-FB5D-47F7-82E3-0B3F9B357C72}">
      <dgm:prSet custT="1"/>
      <dgm:spPr>
        <a:solidFill>
          <a:srgbClr val="FFD624"/>
        </a:solidFill>
      </dgm:spPr>
      <dgm:t>
        <a:bodyPr/>
        <a:lstStyle/>
        <a:p>
          <a:pPr rtl="0"/>
          <a:r>
            <a:rPr lang="sk-SK" sz="1800" b="1" i="0" dirty="0"/>
            <a:t>Štatistické hodnotenie</a:t>
          </a:r>
          <a:r>
            <a:rPr lang="en-GB" sz="1800" b="1" i="0" dirty="0"/>
            <a:t>:</a:t>
          </a:r>
          <a:endParaRPr lang="en-GB" sz="1800" dirty="0"/>
        </a:p>
      </dgm:t>
    </dgm:pt>
    <dgm:pt modelId="{9DA63E2B-B827-48FC-9A35-0E9C8E463755}" type="parTrans" cxnId="{EB66FD86-80BE-4C48-8631-04386EE55AC0}">
      <dgm:prSet/>
      <dgm:spPr/>
      <dgm:t>
        <a:bodyPr/>
        <a:lstStyle/>
        <a:p>
          <a:endParaRPr lang="en-GB"/>
        </a:p>
      </dgm:t>
    </dgm:pt>
    <dgm:pt modelId="{F1D0F6B4-D06A-480E-A335-6535F43C8D4B}" type="sibTrans" cxnId="{EB66FD86-80BE-4C48-8631-04386EE55AC0}">
      <dgm:prSet/>
      <dgm:spPr/>
      <dgm:t>
        <a:bodyPr/>
        <a:lstStyle/>
        <a:p>
          <a:endParaRPr lang="en-GB"/>
        </a:p>
      </dgm:t>
    </dgm:pt>
    <dgm:pt modelId="{9C30C742-0D9B-4E31-BE81-A5335C20A8A3}">
      <dgm:prSet custT="1"/>
      <dgm:spPr>
        <a:solidFill>
          <a:srgbClr val="E6F9E3">
            <a:alpha val="90000"/>
          </a:srgbClr>
        </a:solidFill>
      </dgm:spPr>
      <dgm:t>
        <a:bodyPr/>
        <a:lstStyle/>
        <a:p>
          <a:r>
            <a:rPr lang="sk-SK" sz="1100" b="1" i="0" dirty="0"/>
            <a:t>   </a:t>
          </a:r>
          <a:r>
            <a:rPr lang="en-GB" sz="1600" b="1" i="0" dirty="0"/>
            <a:t>Environment</a:t>
          </a:r>
          <a:r>
            <a:rPr lang="sk-SK" sz="1600" b="1" i="0" dirty="0" err="1"/>
            <a:t>álne</a:t>
          </a:r>
          <a:r>
            <a:rPr lang="sk-SK" sz="1600" b="1" i="0" dirty="0"/>
            <a:t> hodnotenie, </a:t>
          </a:r>
          <a:r>
            <a:rPr lang="en-GB" sz="1600" b="1" i="0" dirty="0"/>
            <a:t>(</a:t>
          </a:r>
          <a:r>
            <a:rPr lang="sk-SK" sz="1600" b="1" i="0" dirty="0"/>
            <a:t>časové rady</a:t>
          </a:r>
          <a:r>
            <a:rPr lang="en-GB" sz="1600" b="1" i="0" dirty="0"/>
            <a:t>) …</a:t>
          </a:r>
          <a:endParaRPr lang="en-GB" sz="1600" b="1" dirty="0"/>
        </a:p>
      </dgm:t>
    </dgm:pt>
    <dgm:pt modelId="{4964639A-B029-40E7-8C57-BF970910A9CB}" type="parTrans" cxnId="{E674AA1D-6CDC-4E2A-9E25-53C0994C18AB}">
      <dgm:prSet/>
      <dgm:spPr/>
      <dgm:t>
        <a:bodyPr/>
        <a:lstStyle/>
        <a:p>
          <a:endParaRPr lang="sk-SK"/>
        </a:p>
      </dgm:t>
    </dgm:pt>
    <dgm:pt modelId="{F57F144A-CC3F-4C5E-BA82-6353CB304803}" type="sibTrans" cxnId="{E674AA1D-6CDC-4E2A-9E25-53C0994C18AB}">
      <dgm:prSet/>
      <dgm:spPr/>
      <dgm:t>
        <a:bodyPr/>
        <a:lstStyle/>
        <a:p>
          <a:endParaRPr lang="sk-SK"/>
        </a:p>
      </dgm:t>
    </dgm:pt>
    <dgm:pt modelId="{806047F9-7CBF-4AA6-B779-84943206EB4D}">
      <dgm:prSet custT="1"/>
      <dgm:spPr>
        <a:solidFill>
          <a:srgbClr val="E6F9E3">
            <a:alpha val="89804"/>
          </a:srgbClr>
        </a:solidFill>
      </dgm:spPr>
      <dgm:t>
        <a:bodyPr/>
        <a:lstStyle/>
        <a:p>
          <a:r>
            <a:rPr lang="en-GB" sz="1200" b="1" i="0" dirty="0"/>
            <a:t>EUNIS</a:t>
          </a:r>
          <a:r>
            <a:rPr lang="sk-SK" sz="1200" b="1" i="0" dirty="0"/>
            <a:t> (informačný systém druhov, typov biotopov a chránených území EU)</a:t>
          </a:r>
          <a:r>
            <a:rPr lang="en-GB" sz="1200" b="1" i="0" dirty="0"/>
            <a:t> </a:t>
          </a:r>
          <a:endParaRPr lang="en-GB" sz="1200" b="1" dirty="0"/>
        </a:p>
      </dgm:t>
    </dgm:pt>
    <dgm:pt modelId="{37062BE2-BD36-4CA5-973A-CDA0492E543E}" type="parTrans" cxnId="{8A2F0E21-8843-4142-9C08-375B76009FF7}">
      <dgm:prSet/>
      <dgm:spPr/>
      <dgm:t>
        <a:bodyPr/>
        <a:lstStyle/>
        <a:p>
          <a:endParaRPr lang="sk-SK"/>
        </a:p>
      </dgm:t>
    </dgm:pt>
    <dgm:pt modelId="{2684D544-0DCB-49E9-8DC0-0F56DE59499D}" type="sibTrans" cxnId="{8A2F0E21-8843-4142-9C08-375B76009FF7}">
      <dgm:prSet/>
      <dgm:spPr/>
      <dgm:t>
        <a:bodyPr/>
        <a:lstStyle/>
        <a:p>
          <a:endParaRPr lang="sk-SK"/>
        </a:p>
      </dgm:t>
    </dgm:pt>
    <dgm:pt modelId="{66C78701-21AC-4909-8D4E-AF939C709471}">
      <dgm:prSet custT="1"/>
      <dgm:spPr>
        <a:solidFill>
          <a:srgbClr val="E6F9E3">
            <a:alpha val="89804"/>
          </a:srgbClr>
        </a:solidFill>
      </dgm:spPr>
      <dgm:t>
        <a:bodyPr/>
        <a:lstStyle/>
        <a:p>
          <a:r>
            <a:rPr lang="sk-SK" sz="1200" b="1" i="0" dirty="0"/>
            <a:t>Stratégia biodiverzity</a:t>
          </a:r>
          <a:r>
            <a:rPr lang="en-GB" sz="1200" b="1" i="0" dirty="0"/>
            <a:t> 2020, NATURA 2000</a:t>
          </a:r>
          <a:endParaRPr lang="en-GB" sz="1200" b="1" dirty="0"/>
        </a:p>
      </dgm:t>
    </dgm:pt>
    <dgm:pt modelId="{7F493945-6A11-44FD-8A52-7539DC793177}" type="parTrans" cxnId="{AB12A9AB-490A-46D9-8075-ECD6659D36C1}">
      <dgm:prSet/>
      <dgm:spPr/>
      <dgm:t>
        <a:bodyPr/>
        <a:lstStyle/>
        <a:p>
          <a:endParaRPr lang="sk-SK"/>
        </a:p>
      </dgm:t>
    </dgm:pt>
    <dgm:pt modelId="{34BBA06D-3922-4A56-A6EF-37CDFE234E80}" type="sibTrans" cxnId="{AB12A9AB-490A-46D9-8075-ECD6659D36C1}">
      <dgm:prSet/>
      <dgm:spPr/>
      <dgm:t>
        <a:bodyPr/>
        <a:lstStyle/>
        <a:p>
          <a:endParaRPr lang="sk-SK"/>
        </a:p>
      </dgm:t>
    </dgm:pt>
    <dgm:pt modelId="{B7E111E3-755E-43A6-A82C-A49BCD221CCE}" type="pres">
      <dgm:prSet presAssocID="{7640BB56-48E3-4401-9D17-00D84060A50C}" presName="Name0" presStyleCnt="0">
        <dgm:presLayoutVars>
          <dgm:dir/>
          <dgm:animLvl val="lvl"/>
          <dgm:resizeHandles val="exact"/>
        </dgm:presLayoutVars>
      </dgm:prSet>
      <dgm:spPr/>
    </dgm:pt>
    <dgm:pt modelId="{5E6EB7EB-2F5D-4477-97BD-0948C7FC5380}" type="pres">
      <dgm:prSet presAssocID="{81A7310A-35A6-4249-BA3A-DE5B85760C1D}" presName="linNode" presStyleCnt="0"/>
      <dgm:spPr/>
    </dgm:pt>
    <dgm:pt modelId="{86F48B92-9840-4E5A-8FCE-8B7998AC37EA}" type="pres">
      <dgm:prSet presAssocID="{81A7310A-35A6-4249-BA3A-DE5B85760C1D}" presName="parentText" presStyleLbl="node1" presStyleIdx="0" presStyleCnt="5">
        <dgm:presLayoutVars>
          <dgm:chMax val="1"/>
          <dgm:bulletEnabled val="1"/>
        </dgm:presLayoutVars>
      </dgm:prSet>
      <dgm:spPr/>
    </dgm:pt>
    <dgm:pt modelId="{E1378698-DC62-4F75-9862-FF9997C872DD}" type="pres">
      <dgm:prSet presAssocID="{81A7310A-35A6-4249-BA3A-DE5B85760C1D}" presName="descendantText" presStyleLbl="alignAccFollowNode1" presStyleIdx="0" presStyleCnt="5" custScaleY="110237" custLinFactNeighborX="-1122" custLinFactNeighborY="-15744">
        <dgm:presLayoutVars>
          <dgm:bulletEnabled val="1"/>
        </dgm:presLayoutVars>
      </dgm:prSet>
      <dgm:spPr/>
    </dgm:pt>
    <dgm:pt modelId="{C1637BC6-A6DC-44DE-9316-0C679E05E65A}" type="pres">
      <dgm:prSet presAssocID="{DB308BB0-C1AA-4F7F-BF38-E49D25D59760}" presName="sp" presStyleCnt="0"/>
      <dgm:spPr/>
    </dgm:pt>
    <dgm:pt modelId="{80D8BA32-21D5-432E-AEC1-0BAE087DD339}" type="pres">
      <dgm:prSet presAssocID="{F6AF97A3-9DF9-4DA1-8AFB-A84E1718A442}" presName="linNode" presStyleCnt="0"/>
      <dgm:spPr/>
    </dgm:pt>
    <dgm:pt modelId="{569A4566-5846-4710-8758-94AC372C1658}" type="pres">
      <dgm:prSet presAssocID="{F6AF97A3-9DF9-4DA1-8AFB-A84E1718A442}" presName="parentText" presStyleLbl="node1" presStyleIdx="1" presStyleCnt="5">
        <dgm:presLayoutVars>
          <dgm:chMax val="1"/>
          <dgm:bulletEnabled val="1"/>
        </dgm:presLayoutVars>
      </dgm:prSet>
      <dgm:spPr/>
    </dgm:pt>
    <dgm:pt modelId="{EDEBDBEC-7F36-49CB-9C0D-648344DFD87B}" type="pres">
      <dgm:prSet presAssocID="{F6AF97A3-9DF9-4DA1-8AFB-A84E1718A442}" presName="descendantText" presStyleLbl="alignAccFollowNode1" presStyleIdx="1" presStyleCnt="5">
        <dgm:presLayoutVars>
          <dgm:bulletEnabled val="1"/>
        </dgm:presLayoutVars>
      </dgm:prSet>
      <dgm:spPr/>
    </dgm:pt>
    <dgm:pt modelId="{64891380-E2CC-4D10-B55F-E82F71C733A3}" type="pres">
      <dgm:prSet presAssocID="{0A103858-BAD7-4E51-BC52-5EEE7BAEBD68}" presName="sp" presStyleCnt="0"/>
      <dgm:spPr/>
    </dgm:pt>
    <dgm:pt modelId="{5C9C9121-97BD-4A30-B6DE-C28F49308424}" type="pres">
      <dgm:prSet presAssocID="{CB37F434-289C-43F2-86DC-88B0669FEFCB}" presName="linNode" presStyleCnt="0"/>
      <dgm:spPr/>
    </dgm:pt>
    <dgm:pt modelId="{E4FC2E31-603D-4528-B380-0369A974A316}" type="pres">
      <dgm:prSet presAssocID="{CB37F434-289C-43F2-86DC-88B0669FEFCB}" presName="parentText" presStyleLbl="node1" presStyleIdx="2" presStyleCnt="5">
        <dgm:presLayoutVars>
          <dgm:chMax val="1"/>
          <dgm:bulletEnabled val="1"/>
        </dgm:presLayoutVars>
      </dgm:prSet>
      <dgm:spPr/>
    </dgm:pt>
    <dgm:pt modelId="{69F7D84B-D53D-4837-99B3-69AE2877FD4F}" type="pres">
      <dgm:prSet presAssocID="{CB37F434-289C-43F2-86DC-88B0669FEFCB}" presName="descendantText" presStyleLbl="alignAccFollowNode1" presStyleIdx="2" presStyleCnt="5">
        <dgm:presLayoutVars>
          <dgm:bulletEnabled val="1"/>
        </dgm:presLayoutVars>
      </dgm:prSet>
      <dgm:spPr/>
    </dgm:pt>
    <dgm:pt modelId="{95F9983A-3691-4242-A9EE-80514DB7F419}" type="pres">
      <dgm:prSet presAssocID="{FCB20F27-1791-4223-855F-742B7D77DE4A}" presName="sp" presStyleCnt="0"/>
      <dgm:spPr/>
    </dgm:pt>
    <dgm:pt modelId="{BE7148B2-E937-4593-9611-0B7848AEF935}" type="pres">
      <dgm:prSet presAssocID="{A11E0DDB-A099-496C-90C6-A0A94C019EE4}" presName="linNode" presStyleCnt="0"/>
      <dgm:spPr/>
    </dgm:pt>
    <dgm:pt modelId="{2CA203F6-4E1D-4EA6-A83B-ED9887625E0C}" type="pres">
      <dgm:prSet presAssocID="{A11E0DDB-A099-496C-90C6-A0A94C019EE4}" presName="parentText" presStyleLbl="node1" presStyleIdx="3" presStyleCnt="5">
        <dgm:presLayoutVars>
          <dgm:chMax val="1"/>
          <dgm:bulletEnabled val="1"/>
        </dgm:presLayoutVars>
      </dgm:prSet>
      <dgm:spPr/>
    </dgm:pt>
    <dgm:pt modelId="{F7F365E5-3173-40AE-AB0C-36E7257E724B}" type="pres">
      <dgm:prSet presAssocID="{A11E0DDB-A099-496C-90C6-A0A94C019EE4}" presName="descendantText" presStyleLbl="alignAccFollowNode1" presStyleIdx="3" presStyleCnt="5">
        <dgm:presLayoutVars>
          <dgm:bulletEnabled val="1"/>
        </dgm:presLayoutVars>
      </dgm:prSet>
      <dgm:spPr/>
    </dgm:pt>
    <dgm:pt modelId="{95BB6F8B-61FE-4002-9D78-EEF09D6CB34E}" type="pres">
      <dgm:prSet presAssocID="{0681C6F2-5F01-4B66-A022-EEBDE4922A9D}" presName="sp" presStyleCnt="0"/>
      <dgm:spPr/>
    </dgm:pt>
    <dgm:pt modelId="{372E8B1E-26D8-46FC-9FD0-599C9E501019}" type="pres">
      <dgm:prSet presAssocID="{E2645F7F-FB5D-47F7-82E3-0B3F9B357C72}" presName="linNode" presStyleCnt="0"/>
      <dgm:spPr/>
    </dgm:pt>
    <dgm:pt modelId="{F4CE5B23-909D-4A2A-A932-C33ECDD1E80F}" type="pres">
      <dgm:prSet presAssocID="{E2645F7F-FB5D-47F7-82E3-0B3F9B357C72}" presName="parentText" presStyleLbl="node1" presStyleIdx="4" presStyleCnt="5">
        <dgm:presLayoutVars>
          <dgm:chMax val="1"/>
          <dgm:bulletEnabled val="1"/>
        </dgm:presLayoutVars>
      </dgm:prSet>
      <dgm:spPr/>
    </dgm:pt>
    <dgm:pt modelId="{2B176603-DAC2-4E55-87D5-EE03B1090630}" type="pres">
      <dgm:prSet presAssocID="{E2645F7F-FB5D-47F7-82E3-0B3F9B357C72}" presName="descendantText" presStyleLbl="alignAccFollowNode1" presStyleIdx="4" presStyleCnt="5">
        <dgm:presLayoutVars>
          <dgm:bulletEnabled val="1"/>
        </dgm:presLayoutVars>
      </dgm:prSet>
      <dgm:spPr/>
    </dgm:pt>
  </dgm:ptLst>
  <dgm:cxnLst>
    <dgm:cxn modelId="{C9B0A901-4ACB-49A5-9ED3-2C0653B9E0FE}" srcId="{81A7310A-35A6-4249-BA3A-DE5B85760C1D}" destId="{F2F02C18-4440-441C-9318-85FEDBA83903}" srcOrd="0" destOrd="0" parTransId="{EF4E5F56-4BA8-4CB6-9E54-07B67C10B342}" sibTransId="{D95716D1-C940-4FFD-98CD-9122A16ED30A}"/>
    <dgm:cxn modelId="{E674AA1D-6CDC-4E2A-9E25-53C0994C18AB}" srcId="{E2645F7F-FB5D-47F7-82E3-0B3F9B357C72}" destId="{9C30C742-0D9B-4E31-BE81-A5335C20A8A3}" srcOrd="0" destOrd="0" parTransId="{4964639A-B029-40E7-8C57-BF970910A9CB}" sibTransId="{F57F144A-CC3F-4C5E-BA82-6353CB304803}"/>
    <dgm:cxn modelId="{8A2F0E21-8843-4142-9C08-375B76009FF7}" srcId="{81A7310A-35A6-4249-BA3A-DE5B85760C1D}" destId="{806047F9-7CBF-4AA6-B779-84943206EB4D}" srcOrd="2" destOrd="0" parTransId="{37062BE2-BD36-4CA5-973A-CDA0492E543E}" sibTransId="{2684D544-0DCB-49E9-8DC0-0F56DE59499D}"/>
    <dgm:cxn modelId="{B9971323-1297-4010-A201-4E2030AE5AF3}" srcId="{7640BB56-48E3-4401-9D17-00D84060A50C}" destId="{F6AF97A3-9DF9-4DA1-8AFB-A84E1718A442}" srcOrd="1" destOrd="0" parTransId="{098C643B-ACAB-4E73-AB17-3F44A5483BAB}" sibTransId="{0A103858-BAD7-4E51-BC52-5EEE7BAEBD68}"/>
    <dgm:cxn modelId="{BE142023-EBC5-40DB-B25F-0B3E81A71A06}" type="presOf" srcId="{CB37F434-289C-43F2-86DC-88B0669FEFCB}" destId="{E4FC2E31-603D-4528-B380-0369A974A316}" srcOrd="0" destOrd="0" presId="urn:microsoft.com/office/officeart/2005/8/layout/vList5"/>
    <dgm:cxn modelId="{F12B7E29-40B1-4CFA-8C5D-D62EA8A70630}" type="presOf" srcId="{81A7310A-35A6-4249-BA3A-DE5B85760C1D}" destId="{86F48B92-9840-4E5A-8FCE-8B7998AC37EA}" srcOrd="0" destOrd="0" presId="urn:microsoft.com/office/officeart/2005/8/layout/vList5"/>
    <dgm:cxn modelId="{17C9695F-8010-4071-9266-1368D06EE551}" type="presOf" srcId="{F2F02C18-4440-441C-9318-85FEDBA83903}" destId="{E1378698-DC62-4F75-9862-FF9997C872DD}" srcOrd="0" destOrd="0" presId="urn:microsoft.com/office/officeart/2005/8/layout/vList5"/>
    <dgm:cxn modelId="{2185CC60-EC8F-49CA-8E2B-F59F25AD6A93}" type="presOf" srcId="{450F2990-72A4-4309-9CB2-FFD189D00F15}" destId="{F7F365E5-3173-40AE-AB0C-36E7257E724B}" srcOrd="0" destOrd="0" presId="urn:microsoft.com/office/officeart/2005/8/layout/vList5"/>
    <dgm:cxn modelId="{E6B33C67-3279-4E0A-837C-889405667D81}" srcId="{81A7310A-35A6-4249-BA3A-DE5B85760C1D}" destId="{D4349957-0096-4706-9829-3A481C0A1FAD}" srcOrd="1" destOrd="0" parTransId="{2772BC15-D166-4D42-B9F2-84D4C717CC58}" sibTransId="{D06D3E8C-4493-4E4F-82C4-4C517BE08A93}"/>
    <dgm:cxn modelId="{BD93194F-03C3-42A8-95F5-C31DA063F88D}" type="presOf" srcId="{F6AF97A3-9DF9-4DA1-8AFB-A84E1718A442}" destId="{569A4566-5846-4710-8758-94AC372C1658}" srcOrd="0" destOrd="0" presId="urn:microsoft.com/office/officeart/2005/8/layout/vList5"/>
    <dgm:cxn modelId="{EB66FD86-80BE-4C48-8631-04386EE55AC0}" srcId="{7640BB56-48E3-4401-9D17-00D84060A50C}" destId="{E2645F7F-FB5D-47F7-82E3-0B3F9B357C72}" srcOrd="4" destOrd="0" parTransId="{9DA63E2B-B827-48FC-9A35-0E9C8E463755}" sibTransId="{F1D0F6B4-D06A-480E-A335-6535F43C8D4B}"/>
    <dgm:cxn modelId="{0AB08B89-DAE2-495A-AA79-5D66414A9AB3}" srcId="{7640BB56-48E3-4401-9D17-00D84060A50C}" destId="{81A7310A-35A6-4249-BA3A-DE5B85760C1D}" srcOrd="0" destOrd="0" parTransId="{D42A79AF-BC78-4494-BAD2-EDACDB3390A0}" sibTransId="{DB308BB0-C1AA-4F7F-BF38-E49D25D59760}"/>
    <dgm:cxn modelId="{D1FE759E-57D4-4CF8-9B61-BA43975ED413}" srcId="{F6AF97A3-9DF9-4DA1-8AFB-A84E1718A442}" destId="{76CD09E2-E42F-4467-ADAC-648F4B896AAB}" srcOrd="0" destOrd="0" parTransId="{D61C6FB9-65BB-4930-AE9B-1E75E1391B42}" sibTransId="{63943E87-DD83-45C5-983F-C9D8498E734C}"/>
    <dgm:cxn modelId="{70E9F1A6-3CD3-4C0F-92A0-E4C7EEF3DB04}" srcId="{CB37F434-289C-43F2-86DC-88B0669FEFCB}" destId="{E418B188-90A7-44D6-9D99-6DEF345A0199}" srcOrd="0" destOrd="0" parTransId="{C64469E9-99BD-48B6-9316-D89154F50787}" sibTransId="{0CFC5BCC-70FA-4B48-8B98-920D992A5A06}"/>
    <dgm:cxn modelId="{C11C64A8-1A4D-40DB-B13F-519E67D91586}" srcId="{7640BB56-48E3-4401-9D17-00D84060A50C}" destId="{A11E0DDB-A099-496C-90C6-A0A94C019EE4}" srcOrd="3" destOrd="0" parTransId="{16838C0B-5330-4F39-B429-4402FC6A582E}" sibTransId="{0681C6F2-5F01-4B66-A022-EEBDE4922A9D}"/>
    <dgm:cxn modelId="{AB12A9AB-490A-46D9-8075-ECD6659D36C1}" srcId="{81A7310A-35A6-4249-BA3A-DE5B85760C1D}" destId="{66C78701-21AC-4909-8D4E-AF939C709471}" srcOrd="3" destOrd="0" parTransId="{7F493945-6A11-44FD-8A52-7539DC793177}" sibTransId="{34BBA06D-3922-4A56-A6EF-37CDFE234E80}"/>
    <dgm:cxn modelId="{4636EDB4-74E0-442A-855B-D061159130C9}" type="presOf" srcId="{76CD09E2-E42F-4467-ADAC-648F4B896AAB}" destId="{EDEBDBEC-7F36-49CB-9C0D-648344DFD87B}" srcOrd="0" destOrd="0" presId="urn:microsoft.com/office/officeart/2005/8/layout/vList5"/>
    <dgm:cxn modelId="{CC06FAB5-E9E1-47CF-8ED7-29E4FD073F2D}" type="presOf" srcId="{A11E0DDB-A099-496C-90C6-A0A94C019EE4}" destId="{2CA203F6-4E1D-4EA6-A83B-ED9887625E0C}" srcOrd="0" destOrd="0" presId="urn:microsoft.com/office/officeart/2005/8/layout/vList5"/>
    <dgm:cxn modelId="{505E79BA-EB7C-4351-90DD-360A7EF090A6}" srcId="{7640BB56-48E3-4401-9D17-00D84060A50C}" destId="{CB37F434-289C-43F2-86DC-88B0669FEFCB}" srcOrd="2" destOrd="0" parTransId="{A86B7656-EFBE-47E3-9C9B-5C87451B6636}" sibTransId="{FCB20F27-1791-4223-855F-742B7D77DE4A}"/>
    <dgm:cxn modelId="{6D2654C8-C4A4-4EBC-93C2-0F68C5807457}" type="presOf" srcId="{7640BB56-48E3-4401-9D17-00D84060A50C}" destId="{B7E111E3-755E-43A6-A82C-A49BCD221CCE}" srcOrd="0" destOrd="0" presId="urn:microsoft.com/office/officeart/2005/8/layout/vList5"/>
    <dgm:cxn modelId="{9D1D57CF-2451-44F2-A59F-6E9E042034F9}" type="presOf" srcId="{E2645F7F-FB5D-47F7-82E3-0B3F9B357C72}" destId="{F4CE5B23-909D-4A2A-A932-C33ECDD1E80F}" srcOrd="0" destOrd="0" presId="urn:microsoft.com/office/officeart/2005/8/layout/vList5"/>
    <dgm:cxn modelId="{83A621D1-7272-4E03-930F-281EC0FC0CE0}" type="presOf" srcId="{D4349957-0096-4706-9829-3A481C0A1FAD}" destId="{E1378698-DC62-4F75-9862-FF9997C872DD}" srcOrd="0" destOrd="1" presId="urn:microsoft.com/office/officeart/2005/8/layout/vList5"/>
    <dgm:cxn modelId="{2C7D84E2-1CD0-4191-ABFF-BEEC8D54A3A7}" type="presOf" srcId="{E418B188-90A7-44D6-9D99-6DEF345A0199}" destId="{69F7D84B-D53D-4837-99B3-69AE2877FD4F}" srcOrd="0" destOrd="0" presId="urn:microsoft.com/office/officeart/2005/8/layout/vList5"/>
    <dgm:cxn modelId="{1E90F7E8-ECB5-4166-B1E5-7741C86F71D4}" type="presOf" srcId="{66C78701-21AC-4909-8D4E-AF939C709471}" destId="{E1378698-DC62-4F75-9862-FF9997C872DD}" srcOrd="0" destOrd="3" presId="urn:microsoft.com/office/officeart/2005/8/layout/vList5"/>
    <dgm:cxn modelId="{7656A0F7-8395-4AB8-BA4B-8299CF193C76}" type="presOf" srcId="{9C30C742-0D9B-4E31-BE81-A5335C20A8A3}" destId="{2B176603-DAC2-4E55-87D5-EE03B1090630}" srcOrd="0" destOrd="0" presId="urn:microsoft.com/office/officeart/2005/8/layout/vList5"/>
    <dgm:cxn modelId="{A18B21F8-BD92-490C-A774-B9764C802983}" srcId="{A11E0DDB-A099-496C-90C6-A0A94C019EE4}" destId="{450F2990-72A4-4309-9CB2-FFD189D00F15}" srcOrd="0" destOrd="0" parTransId="{28691F09-9B3C-4884-BFAC-E123B61060E8}" sibTransId="{3E694811-1D3C-41E7-AEC3-61D8D29061DC}"/>
    <dgm:cxn modelId="{B34831FC-4608-4518-8857-81A5A5811592}" type="presOf" srcId="{806047F9-7CBF-4AA6-B779-84943206EB4D}" destId="{E1378698-DC62-4F75-9862-FF9997C872DD}" srcOrd="0" destOrd="2" presId="urn:microsoft.com/office/officeart/2005/8/layout/vList5"/>
    <dgm:cxn modelId="{21E33902-AC65-4FC6-B2C2-AA2A212109C0}" type="presParOf" srcId="{B7E111E3-755E-43A6-A82C-A49BCD221CCE}" destId="{5E6EB7EB-2F5D-4477-97BD-0948C7FC5380}" srcOrd="0" destOrd="0" presId="urn:microsoft.com/office/officeart/2005/8/layout/vList5"/>
    <dgm:cxn modelId="{A9E6CC69-0EB2-41BF-BBE6-0E90046C6C36}" type="presParOf" srcId="{5E6EB7EB-2F5D-4477-97BD-0948C7FC5380}" destId="{86F48B92-9840-4E5A-8FCE-8B7998AC37EA}" srcOrd="0" destOrd="0" presId="urn:microsoft.com/office/officeart/2005/8/layout/vList5"/>
    <dgm:cxn modelId="{4FCAD5BE-CA06-4F75-9439-6C6F81D76D29}" type="presParOf" srcId="{5E6EB7EB-2F5D-4477-97BD-0948C7FC5380}" destId="{E1378698-DC62-4F75-9862-FF9997C872DD}" srcOrd="1" destOrd="0" presId="urn:microsoft.com/office/officeart/2005/8/layout/vList5"/>
    <dgm:cxn modelId="{5A4938FF-E343-46AF-8083-CEAC32593A70}" type="presParOf" srcId="{B7E111E3-755E-43A6-A82C-A49BCD221CCE}" destId="{C1637BC6-A6DC-44DE-9316-0C679E05E65A}" srcOrd="1" destOrd="0" presId="urn:microsoft.com/office/officeart/2005/8/layout/vList5"/>
    <dgm:cxn modelId="{B93EFB09-A1C4-4C43-8879-F4E3C81C1396}" type="presParOf" srcId="{B7E111E3-755E-43A6-A82C-A49BCD221CCE}" destId="{80D8BA32-21D5-432E-AEC1-0BAE087DD339}" srcOrd="2" destOrd="0" presId="urn:microsoft.com/office/officeart/2005/8/layout/vList5"/>
    <dgm:cxn modelId="{D2264E96-8CB0-4A09-BC07-E1D203C83CCC}" type="presParOf" srcId="{80D8BA32-21D5-432E-AEC1-0BAE087DD339}" destId="{569A4566-5846-4710-8758-94AC372C1658}" srcOrd="0" destOrd="0" presId="urn:microsoft.com/office/officeart/2005/8/layout/vList5"/>
    <dgm:cxn modelId="{AE10509E-860A-4E8D-9DCA-6A3234603C43}" type="presParOf" srcId="{80D8BA32-21D5-432E-AEC1-0BAE087DD339}" destId="{EDEBDBEC-7F36-49CB-9C0D-648344DFD87B}" srcOrd="1" destOrd="0" presId="urn:microsoft.com/office/officeart/2005/8/layout/vList5"/>
    <dgm:cxn modelId="{6E502046-F6CB-4F02-AAE3-2EA0C840634D}" type="presParOf" srcId="{B7E111E3-755E-43A6-A82C-A49BCD221CCE}" destId="{64891380-E2CC-4D10-B55F-E82F71C733A3}" srcOrd="3" destOrd="0" presId="urn:microsoft.com/office/officeart/2005/8/layout/vList5"/>
    <dgm:cxn modelId="{A2764E1C-E372-4A4F-A51D-C0B9069C7A79}" type="presParOf" srcId="{B7E111E3-755E-43A6-A82C-A49BCD221CCE}" destId="{5C9C9121-97BD-4A30-B6DE-C28F49308424}" srcOrd="4" destOrd="0" presId="urn:microsoft.com/office/officeart/2005/8/layout/vList5"/>
    <dgm:cxn modelId="{8971AEE0-613B-4230-8397-BB2ABB4889A8}" type="presParOf" srcId="{5C9C9121-97BD-4A30-B6DE-C28F49308424}" destId="{E4FC2E31-603D-4528-B380-0369A974A316}" srcOrd="0" destOrd="0" presId="urn:microsoft.com/office/officeart/2005/8/layout/vList5"/>
    <dgm:cxn modelId="{BE39034D-0E0B-41A6-AD34-809B4626C2D4}" type="presParOf" srcId="{5C9C9121-97BD-4A30-B6DE-C28F49308424}" destId="{69F7D84B-D53D-4837-99B3-69AE2877FD4F}" srcOrd="1" destOrd="0" presId="urn:microsoft.com/office/officeart/2005/8/layout/vList5"/>
    <dgm:cxn modelId="{9890CB5B-8D76-49CB-B439-8C1E99473454}" type="presParOf" srcId="{B7E111E3-755E-43A6-A82C-A49BCD221CCE}" destId="{95F9983A-3691-4242-A9EE-80514DB7F419}" srcOrd="5" destOrd="0" presId="urn:microsoft.com/office/officeart/2005/8/layout/vList5"/>
    <dgm:cxn modelId="{FEC27EA8-68EE-4E46-B676-C16E2F302AA8}" type="presParOf" srcId="{B7E111E3-755E-43A6-A82C-A49BCD221CCE}" destId="{BE7148B2-E937-4593-9611-0B7848AEF935}" srcOrd="6" destOrd="0" presId="urn:microsoft.com/office/officeart/2005/8/layout/vList5"/>
    <dgm:cxn modelId="{A7EAA396-62C5-4EEB-BAD8-2F49DDAA4819}" type="presParOf" srcId="{BE7148B2-E937-4593-9611-0B7848AEF935}" destId="{2CA203F6-4E1D-4EA6-A83B-ED9887625E0C}" srcOrd="0" destOrd="0" presId="urn:microsoft.com/office/officeart/2005/8/layout/vList5"/>
    <dgm:cxn modelId="{5493F2CC-1A6E-4F48-B26D-5932A8DF0CCD}" type="presParOf" srcId="{BE7148B2-E937-4593-9611-0B7848AEF935}" destId="{F7F365E5-3173-40AE-AB0C-36E7257E724B}" srcOrd="1" destOrd="0" presId="urn:microsoft.com/office/officeart/2005/8/layout/vList5"/>
    <dgm:cxn modelId="{C9E684FA-88FF-4BE8-BE95-DACCE7875F7C}" type="presParOf" srcId="{B7E111E3-755E-43A6-A82C-A49BCD221CCE}" destId="{95BB6F8B-61FE-4002-9D78-EEF09D6CB34E}" srcOrd="7" destOrd="0" presId="urn:microsoft.com/office/officeart/2005/8/layout/vList5"/>
    <dgm:cxn modelId="{0FF2AE03-9ADB-4C5F-B514-D47FD2E7B453}" type="presParOf" srcId="{B7E111E3-755E-43A6-A82C-A49BCD221CCE}" destId="{372E8B1E-26D8-46FC-9FD0-599C9E501019}" srcOrd="8" destOrd="0" presId="urn:microsoft.com/office/officeart/2005/8/layout/vList5"/>
    <dgm:cxn modelId="{C39D63DE-F227-42C5-B990-71C82906478D}" type="presParOf" srcId="{372E8B1E-26D8-46FC-9FD0-599C9E501019}" destId="{F4CE5B23-909D-4A2A-A932-C33ECDD1E80F}" srcOrd="0" destOrd="0" presId="urn:microsoft.com/office/officeart/2005/8/layout/vList5"/>
    <dgm:cxn modelId="{BDC6ED1D-89CF-416A-BD8C-ECDF10F8553C}" type="presParOf" srcId="{372E8B1E-26D8-46FC-9FD0-599C9E501019}" destId="{2B176603-DAC2-4E55-87D5-EE03B109063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378698-DC62-4F75-9862-FF9997C872DD}">
      <dsp:nvSpPr>
        <dsp:cNvPr id="0" name=""/>
        <dsp:cNvSpPr/>
      </dsp:nvSpPr>
      <dsp:spPr>
        <a:xfrm rot="5400000">
          <a:off x="3465043" y="-1398535"/>
          <a:ext cx="918408" cy="3715479"/>
        </a:xfrm>
        <a:prstGeom prst="round2SameRect">
          <a:avLst/>
        </a:prstGeom>
        <a:solidFill>
          <a:srgbClr val="E6F9E3">
            <a:alpha val="89804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GB" sz="1200" b="1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200" b="1" i="0" kern="1200" dirty="0"/>
            <a:t>Ekosystémy</a:t>
          </a:r>
          <a:r>
            <a:rPr lang="en-GB" sz="1200" b="1" i="0" kern="1200" dirty="0"/>
            <a:t> </a:t>
          </a:r>
          <a:r>
            <a:rPr lang="sk-SK" sz="1200" b="1" i="0" kern="1200" dirty="0"/>
            <a:t>a</a:t>
          </a:r>
          <a:r>
            <a:rPr lang="en-GB" sz="1200" b="1" i="0" kern="1200" dirty="0"/>
            <a:t> </a:t>
          </a:r>
          <a:r>
            <a:rPr lang="sk-SK" sz="1200" b="1" i="0" kern="1200" dirty="0"/>
            <a:t>Ekosystémové služby</a:t>
          </a:r>
          <a:endParaRPr lang="en-GB" sz="1200" b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b="1" i="0" kern="1200" dirty="0"/>
            <a:t>EUNIS</a:t>
          </a:r>
          <a:r>
            <a:rPr lang="sk-SK" sz="1200" b="1" i="0" kern="1200" dirty="0"/>
            <a:t> (informačný systém druhov, typov biotopov a chránených území EU)</a:t>
          </a:r>
          <a:r>
            <a:rPr lang="en-GB" sz="1200" b="1" i="0" kern="1200" dirty="0"/>
            <a:t> </a:t>
          </a:r>
          <a:endParaRPr lang="en-GB" sz="1200" b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200" b="1" i="0" kern="1200" dirty="0"/>
            <a:t>Stratégia biodiverzity</a:t>
          </a:r>
          <a:r>
            <a:rPr lang="en-GB" sz="1200" b="1" i="0" kern="1200" dirty="0"/>
            <a:t> 2020, NATURA 2000</a:t>
          </a:r>
          <a:endParaRPr lang="en-GB" sz="1200" b="1" kern="1200" dirty="0"/>
        </a:p>
      </dsp:txBody>
      <dsp:txXfrm rot="-5400000">
        <a:off x="2066508" y="44833"/>
        <a:ext cx="3670646" cy="828742"/>
      </dsp:txXfrm>
    </dsp:sp>
    <dsp:sp modelId="{86F48B92-9840-4E5A-8FCE-8B7998AC37EA}">
      <dsp:nvSpPr>
        <dsp:cNvPr id="0" name=""/>
        <dsp:cNvSpPr/>
      </dsp:nvSpPr>
      <dsp:spPr>
        <a:xfrm>
          <a:off x="0" y="2381"/>
          <a:ext cx="2089957" cy="1041401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i="0" kern="1200" dirty="0" err="1"/>
            <a:t>Biodiver</a:t>
          </a:r>
          <a:r>
            <a:rPr lang="sk-SK" sz="1800" b="1" i="0" kern="1200" dirty="0"/>
            <a:t>z</a:t>
          </a:r>
          <a:r>
            <a:rPr lang="en-GB" sz="1800" b="1" i="0" kern="1200" dirty="0"/>
            <a:t>it</a:t>
          </a:r>
          <a:r>
            <a:rPr lang="sk-SK" sz="1800" b="1" i="0" kern="1200" dirty="0"/>
            <a:t>a</a:t>
          </a:r>
          <a:endParaRPr lang="en-GB" sz="1800" kern="1200" dirty="0"/>
        </a:p>
      </dsp:txBody>
      <dsp:txXfrm>
        <a:off x="50837" y="53218"/>
        <a:ext cx="1988283" cy="939727"/>
      </dsp:txXfrm>
    </dsp:sp>
    <dsp:sp modelId="{EDEBDBEC-7F36-49CB-9C0D-648344DFD87B}">
      <dsp:nvSpPr>
        <dsp:cNvPr id="0" name=""/>
        <dsp:cNvSpPr/>
      </dsp:nvSpPr>
      <dsp:spPr>
        <a:xfrm rot="5400000">
          <a:off x="3531136" y="-241184"/>
          <a:ext cx="833121" cy="3715479"/>
        </a:xfrm>
        <a:prstGeom prst="round2SameRect">
          <a:avLst/>
        </a:prstGeom>
        <a:solidFill>
          <a:srgbClr val="E6F9E3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600" b="1" i="0" kern="1200" dirty="0"/>
            <a:t>Kvalita trávnych porastov</a:t>
          </a:r>
          <a:endParaRPr lang="en-GB" sz="1600" b="1" kern="1200" dirty="0"/>
        </a:p>
      </dsp:txBody>
      <dsp:txXfrm rot="-5400000">
        <a:off x="2089957" y="1240665"/>
        <a:ext cx="3674809" cy="751781"/>
      </dsp:txXfrm>
    </dsp:sp>
    <dsp:sp modelId="{569A4566-5846-4710-8758-94AC372C1658}">
      <dsp:nvSpPr>
        <dsp:cNvPr id="0" name=""/>
        <dsp:cNvSpPr/>
      </dsp:nvSpPr>
      <dsp:spPr>
        <a:xfrm>
          <a:off x="0" y="1095853"/>
          <a:ext cx="2089957" cy="1041401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1800" b="1" i="0" kern="1200" dirty="0"/>
            <a:t>SPP „</a:t>
          </a:r>
          <a:r>
            <a:rPr lang="sk-SK" sz="1800" b="1" i="0" kern="1200" dirty="0" err="1"/>
            <a:t>greening</a:t>
          </a:r>
          <a:r>
            <a:rPr lang="sk-SK" sz="1800" b="1" i="0" kern="1200" dirty="0"/>
            <a:t>“</a:t>
          </a:r>
          <a:endParaRPr lang="en-GB" sz="1800" kern="1200" dirty="0"/>
        </a:p>
      </dsp:txBody>
      <dsp:txXfrm>
        <a:off x="50837" y="1146690"/>
        <a:ext cx="1988283" cy="939727"/>
      </dsp:txXfrm>
    </dsp:sp>
    <dsp:sp modelId="{69F7D84B-D53D-4837-99B3-69AE2877FD4F}">
      <dsp:nvSpPr>
        <dsp:cNvPr id="0" name=""/>
        <dsp:cNvSpPr/>
      </dsp:nvSpPr>
      <dsp:spPr>
        <a:xfrm rot="5400000">
          <a:off x="3531136" y="852287"/>
          <a:ext cx="833121" cy="3715479"/>
        </a:xfrm>
        <a:prstGeom prst="round2SameRect">
          <a:avLst/>
        </a:prstGeom>
        <a:solidFill>
          <a:srgbClr val="E6F9E3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600" b="1" i="0" kern="1200" dirty="0"/>
            <a:t>Sekvestrácia uhlíka</a:t>
          </a:r>
          <a:endParaRPr lang="en-GB" sz="1600" b="1" kern="1200" dirty="0"/>
        </a:p>
      </dsp:txBody>
      <dsp:txXfrm rot="-5400000">
        <a:off x="2089957" y="2334136"/>
        <a:ext cx="3674809" cy="751781"/>
      </dsp:txXfrm>
    </dsp:sp>
    <dsp:sp modelId="{E4FC2E31-603D-4528-B380-0369A974A316}">
      <dsp:nvSpPr>
        <dsp:cNvPr id="0" name=""/>
        <dsp:cNvSpPr/>
      </dsp:nvSpPr>
      <dsp:spPr>
        <a:xfrm>
          <a:off x="0" y="2189326"/>
          <a:ext cx="2089957" cy="1041401"/>
        </a:xfrm>
        <a:prstGeom prst="roundRect">
          <a:avLst/>
        </a:prstGeom>
        <a:solidFill>
          <a:srgbClr val="B2930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1800" b="1" i="0" kern="1200" dirty="0"/>
            <a:t>Klimatické zmeny</a:t>
          </a:r>
          <a:endParaRPr lang="en-GB" sz="1800" kern="1200" dirty="0"/>
        </a:p>
      </dsp:txBody>
      <dsp:txXfrm>
        <a:off x="50837" y="2240163"/>
        <a:ext cx="1988283" cy="939727"/>
      </dsp:txXfrm>
    </dsp:sp>
    <dsp:sp modelId="{F7F365E5-3173-40AE-AB0C-36E7257E724B}">
      <dsp:nvSpPr>
        <dsp:cNvPr id="0" name=""/>
        <dsp:cNvSpPr/>
      </dsp:nvSpPr>
      <dsp:spPr>
        <a:xfrm rot="5400000">
          <a:off x="3531136" y="1945759"/>
          <a:ext cx="833121" cy="3715479"/>
        </a:xfrm>
        <a:prstGeom prst="round2SameRect">
          <a:avLst/>
        </a:prstGeom>
        <a:solidFill>
          <a:srgbClr val="E6F9E3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600" b="1" i="0" kern="1200" dirty="0"/>
            <a:t>Vrstvy s vysokým rozlíšením HRL</a:t>
          </a:r>
          <a:endParaRPr lang="en-GB" sz="1600" b="1" kern="1200" dirty="0"/>
        </a:p>
      </dsp:txBody>
      <dsp:txXfrm rot="-5400000">
        <a:off x="2089957" y="3427608"/>
        <a:ext cx="3674809" cy="751781"/>
      </dsp:txXfrm>
    </dsp:sp>
    <dsp:sp modelId="{2CA203F6-4E1D-4EA6-A83B-ED9887625E0C}">
      <dsp:nvSpPr>
        <dsp:cNvPr id="0" name=""/>
        <dsp:cNvSpPr/>
      </dsp:nvSpPr>
      <dsp:spPr>
        <a:xfrm>
          <a:off x="0" y="3282798"/>
          <a:ext cx="2089957" cy="1041401"/>
        </a:xfrm>
        <a:prstGeom prst="roundRect">
          <a:avLst/>
        </a:prstGeom>
        <a:solidFill>
          <a:srgbClr val="3166C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b="1" i="0" kern="1200" dirty="0"/>
            <a:t>COPERNICUS – </a:t>
          </a:r>
          <a:r>
            <a:rPr lang="en-GB" sz="1800" b="1" i="0" kern="1200" dirty="0"/>
            <a:t>Environment</a:t>
          </a:r>
          <a:r>
            <a:rPr lang="sk-SK" sz="1800" b="1" i="0" kern="1200" dirty="0"/>
            <a:t>á</a:t>
          </a:r>
          <a:r>
            <a:rPr lang="en-GB" sz="1800" b="1" i="0" kern="1200" dirty="0"/>
            <a:t>l</a:t>
          </a:r>
          <a:r>
            <a:rPr lang="sk-SK" sz="1800" b="1" i="0" kern="1200" dirty="0" err="1"/>
            <a:t>ne</a:t>
          </a:r>
          <a:r>
            <a:rPr lang="en-GB" sz="1800" b="1" i="0" kern="1200" dirty="0"/>
            <a:t> </a:t>
          </a:r>
          <a:r>
            <a:rPr lang="sk-SK" sz="1800" b="1" i="0" kern="1200" dirty="0"/>
            <a:t>informácie</a:t>
          </a:r>
          <a:endParaRPr lang="en-GB" sz="1500" kern="1200" dirty="0"/>
        </a:p>
      </dsp:txBody>
      <dsp:txXfrm>
        <a:off x="50837" y="3333635"/>
        <a:ext cx="1988283" cy="939727"/>
      </dsp:txXfrm>
    </dsp:sp>
    <dsp:sp modelId="{2B176603-DAC2-4E55-87D5-EE03B1090630}">
      <dsp:nvSpPr>
        <dsp:cNvPr id="0" name=""/>
        <dsp:cNvSpPr/>
      </dsp:nvSpPr>
      <dsp:spPr>
        <a:xfrm rot="5400000">
          <a:off x="3531136" y="3039231"/>
          <a:ext cx="833121" cy="3715479"/>
        </a:xfrm>
        <a:prstGeom prst="round2SameRect">
          <a:avLst/>
        </a:prstGeom>
        <a:solidFill>
          <a:srgbClr val="E6F9E3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100" b="1" i="0" kern="1200" dirty="0"/>
            <a:t>   </a:t>
          </a:r>
          <a:r>
            <a:rPr lang="en-GB" sz="1600" b="1" i="0" kern="1200" dirty="0"/>
            <a:t>Environment</a:t>
          </a:r>
          <a:r>
            <a:rPr lang="sk-SK" sz="1600" b="1" i="0" kern="1200" dirty="0" err="1"/>
            <a:t>álne</a:t>
          </a:r>
          <a:r>
            <a:rPr lang="sk-SK" sz="1600" b="1" i="0" kern="1200" dirty="0"/>
            <a:t> hodnotenie, </a:t>
          </a:r>
          <a:r>
            <a:rPr lang="en-GB" sz="1600" b="1" i="0" kern="1200" dirty="0"/>
            <a:t>(</a:t>
          </a:r>
          <a:r>
            <a:rPr lang="sk-SK" sz="1600" b="1" i="0" kern="1200" dirty="0"/>
            <a:t>časové rady</a:t>
          </a:r>
          <a:r>
            <a:rPr lang="en-GB" sz="1600" b="1" i="0" kern="1200" dirty="0"/>
            <a:t>) …</a:t>
          </a:r>
          <a:endParaRPr lang="en-GB" sz="1600" b="1" kern="1200" dirty="0"/>
        </a:p>
      </dsp:txBody>
      <dsp:txXfrm rot="-5400000">
        <a:off x="2089957" y="4521080"/>
        <a:ext cx="3674809" cy="751781"/>
      </dsp:txXfrm>
    </dsp:sp>
    <dsp:sp modelId="{F4CE5B23-909D-4A2A-A932-C33ECDD1E80F}">
      <dsp:nvSpPr>
        <dsp:cNvPr id="0" name=""/>
        <dsp:cNvSpPr/>
      </dsp:nvSpPr>
      <dsp:spPr>
        <a:xfrm>
          <a:off x="0" y="4376270"/>
          <a:ext cx="2089957" cy="1041401"/>
        </a:xfrm>
        <a:prstGeom prst="roundRect">
          <a:avLst/>
        </a:prstGeom>
        <a:solidFill>
          <a:srgbClr val="FFD62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1800" b="1" i="0" kern="1200" dirty="0"/>
            <a:t>Štatistické hodnotenie</a:t>
          </a:r>
          <a:r>
            <a:rPr lang="en-GB" sz="1800" b="1" i="0" kern="1200" dirty="0"/>
            <a:t>:</a:t>
          </a:r>
          <a:endParaRPr lang="en-GB" sz="1800" kern="1200" dirty="0"/>
        </a:p>
      </dsp:txBody>
      <dsp:txXfrm>
        <a:off x="50837" y="4427107"/>
        <a:ext cx="1988283" cy="9397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63C4D32F-3AA3-A0DB-AE8D-C6B6DAF716D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b="0" i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BB11296B-B4A2-CDBD-4B1E-789B477E6AE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 i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00DF1735-F249-D244-E462-79AEE53DE56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7125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919A7FF6-E5D9-420F-FFA6-E40781C9098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689475"/>
            <a:ext cx="5438775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01979AC7-5B8E-D146-6851-07C29AEE13B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7363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b="0" i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>
            <a:extLst>
              <a:ext uri="{FF2B5EF4-FFF2-40B4-BE49-F238E27FC236}">
                <a16:creationId xmlns:a16="http://schemas.microsoft.com/office/drawing/2014/main" id="{FDB043F9-C32D-C25D-6BD3-F1CCB42B646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377363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i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0AB928A-09E1-4C3A-8D00-12798527E8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0AB928A-09E1-4C3A-8D00-12798527E888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6096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id="{7C26A4D4-2FA0-8EA7-8A43-6AD61063A85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id="{AE161DA9-EDD5-0495-C12C-4F25106399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7013" indent="-227013">
              <a:buFontTx/>
              <a:buAutoNum type="arabicParenR"/>
            </a:pPr>
            <a:endParaRPr lang="en-GB" altLang="sk-SK">
              <a:latin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43596-11E5-18B2-8615-E2FE0109E9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FCE113D-7486-4C8C-BE47-BF07AF24E028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sk-SK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48DE167-A632-B9EA-12A4-49CA88928F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1E38D63-5899-3554-4890-7B35D1DB63A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74D16BB-1A42-FF72-E2FE-67CB43EE0B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E8086-BA09-4807-9B66-6DBC51E470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393368"/>
      </p:ext>
    </p:extLst>
  </p:cSld>
  <p:clrMapOvr>
    <a:masterClrMapping/>
  </p:clrMapOvr>
  <p:transition advClick="0" advTm="28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357BBB3-F579-102F-0CC1-917CC653C64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E184B45-CFBA-E84A-43EA-C7BE4A7762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AE48385-B8FB-603C-DAF9-823E824EE7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53AAA-E0ED-4811-BF29-FBB2254B38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999104"/>
      </p:ext>
    </p:extLst>
  </p:cSld>
  <p:clrMapOvr>
    <a:masterClrMapping/>
  </p:clrMapOvr>
  <p:transition advClick="0" advTm="28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72FFA5A-AEF4-61E4-8055-E35E6714A95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43B8D1A-6E6B-3307-9A6E-B484A1A7917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6849AC5-6729-B212-746E-CB2A70373D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015FB2-A00E-444C-95ED-B3AAAC843C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375762"/>
      </p:ext>
    </p:extLst>
  </p:cSld>
  <p:clrMapOvr>
    <a:masterClrMapping/>
  </p:clrMapOvr>
  <p:transition advClick="0" advTm="28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C3679D2-309A-E4C9-94B5-87525D1C96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CEA9D28B-5D92-3FE7-3378-E1F57C27C7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6D9B436-4B8C-2B42-997B-01118A0E1E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EE004-54DE-4D34-9E70-24C80AB92F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134929"/>
      </p:ext>
    </p:extLst>
  </p:cSld>
  <p:clrMapOvr>
    <a:masterClrMapping/>
  </p:clrMapOvr>
  <p:transition advClick="0" advTm="2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9D7D76B-919E-7159-27CB-0F3273E4AF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0111CE4-F4F2-0378-CD38-98AAFD473D2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14E46B8-940D-1AA9-FFA2-CA7AAFE0F6E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800FF2-847F-46F1-B923-6F2D76AE11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877377"/>
      </p:ext>
    </p:extLst>
  </p:cSld>
  <p:clrMapOvr>
    <a:masterClrMapping/>
  </p:clrMapOvr>
  <p:transition advClick="0" advTm="2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0439F03-6FD7-8895-2E90-0D96E3AA3E4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1F524C2-6BB9-2026-28D9-2E4DFAAABE5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695F3C5-9EC4-5B75-9703-6E43E056801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BDD06D-5931-47EC-A652-256DEC2E4C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176138"/>
      </p:ext>
    </p:extLst>
  </p:cSld>
  <p:clrMapOvr>
    <a:masterClrMapping/>
  </p:clrMapOvr>
  <p:transition advClick="0" advTm="28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963D24D-BF9A-56DB-DF85-D7A6BF1B4C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BBB474-EF5E-6B0C-155D-85F84310C7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27D9A3F-8114-AB25-37DD-E25A07BA14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20F9B-BE3C-4838-8F55-9679F9AA99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007807"/>
      </p:ext>
    </p:extLst>
  </p:cSld>
  <p:clrMapOvr>
    <a:masterClrMapping/>
  </p:clrMapOvr>
  <p:transition advClick="0" advTm="28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974F1DB2-07C5-84CC-36BF-A34E7AD78B04}"/>
              </a:ext>
            </a:extLst>
          </p:cNvPr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518864" y="116632"/>
            <a:ext cx="8229600" cy="9366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9C21340-F924-F588-03FA-E08DCA50B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772E19F-0185-FF2C-453B-2D1AFF705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427D2E5-DBB5-4282-CA26-B4F8BE772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31E32-D618-4D0B-8005-6E275BC5F7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5203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6C86257-01B8-1405-8B43-AD8337218D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88B7E7F-08C1-F4DF-8B14-6ECD1B0599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573DF1A-ABDC-CA1C-2245-381EF6E9DD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776C40-A05E-421E-B44F-DCB49845E0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141346"/>
      </p:ext>
    </p:extLst>
  </p:cSld>
  <p:clrMapOvr>
    <a:masterClrMapping/>
  </p:clrMapOvr>
  <p:transition advClick="0" advTm="2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21C492B-8C97-D0CD-9E7A-6128CA1464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7CB5B6A-A17C-3CDF-C256-C0FE460E4A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877836B-345F-69B3-424D-BB3C5D72FDD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C8AD1-48DD-4E8D-B820-19CCF5AC10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021974"/>
      </p:ext>
    </p:extLst>
  </p:cSld>
  <p:clrMapOvr>
    <a:masterClrMapping/>
  </p:clrMapOvr>
  <p:transition advClick="0" advTm="2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83AA9BF-709F-4577-5BB6-8BB52AB5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EDFC272-D17A-7516-F10A-9C081232A6B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5FD550A-8984-24B4-5ACD-75D99EB4F8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3F7D24-391E-4D65-B725-F9756B1E9D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322221"/>
      </p:ext>
    </p:extLst>
  </p:cSld>
  <p:clrMapOvr>
    <a:masterClrMapping/>
  </p:clrMapOvr>
  <p:transition advClick="0" advTm="28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9AB0AE5-0CDC-0D5A-1086-00A26D54654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DEC8A9A-D480-5A37-2EBA-501AD49F746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C63E311-35B0-2761-55A8-E2F068556A7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E37DCD-553A-4499-9B7F-A63C46DF54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366134"/>
      </p:ext>
    </p:extLst>
  </p:cSld>
  <p:clrMapOvr>
    <a:masterClrMapping/>
  </p:clrMapOvr>
  <p:transition advClick="0" advTm="28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C1B946E2-39E8-4B28-EB23-4E38C85F2ED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76A30AB-8D7D-CFB0-6FC2-D38F9D33A57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2DC0DB1-E1E0-A5BE-E31D-3C8CD3E74E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A204E7-0B8E-4CF6-955E-C80EAB3C62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048210"/>
      </p:ext>
    </p:extLst>
  </p:cSld>
  <p:clrMapOvr>
    <a:masterClrMapping/>
  </p:clrMapOvr>
  <p:transition advClick="0" advTm="28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E616C586-0293-A43B-6673-188E4A7D6ED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BD84BC0A-27E8-48EA-B491-32DF05788D7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0674DCD-B513-2C16-B40C-4DECD9F155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FF7013-B330-43D6-B20E-6FBFE8AEFB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640494"/>
      </p:ext>
    </p:extLst>
  </p:cSld>
  <p:clrMapOvr>
    <a:masterClrMapping/>
  </p:clrMapOvr>
  <p:transition advClick="0" advTm="28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6B4312D-1F9E-3E15-E5AC-9F7B583DD4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3AD6DF8-EDDC-180C-B29C-35BDBF365CF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5621AD-6413-986F-156E-562B17CF34D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27C1BE-B2B9-4912-8685-356185ACF9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167853"/>
      </p:ext>
    </p:extLst>
  </p:cSld>
  <p:clrMapOvr>
    <a:masterClrMapping/>
  </p:clrMapOvr>
  <p:transition advClick="0" advTm="28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k-SK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3EB9FA-F4D3-E236-2DD9-769513D534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53FBA8B-E179-7B64-B5D0-8C01B48B59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34BD1F1-CE71-3F50-D84A-43AEFC13D1F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F3852-4274-48E1-ABAB-3BB4DD3084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931232"/>
      </p:ext>
    </p:extLst>
  </p:cSld>
  <p:clrMapOvr>
    <a:masterClrMapping/>
  </p:clrMapOvr>
  <p:transition advClick="0" advTm="28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3B40E1A-432B-2D77-2597-AA323DEAED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k-SK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8EABE92-6786-C0B7-77E9-4C7B67E3C9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k-SK"/>
              <a:t>Click to edit Master text styles</a:t>
            </a:r>
          </a:p>
          <a:p>
            <a:pPr lvl="1"/>
            <a:r>
              <a:rPr lang="en-US" altLang="sk-SK"/>
              <a:t>Second level</a:t>
            </a:r>
          </a:p>
          <a:p>
            <a:pPr lvl="2"/>
            <a:r>
              <a:rPr lang="en-US" altLang="sk-SK"/>
              <a:t>Third level</a:t>
            </a:r>
          </a:p>
          <a:p>
            <a:pPr lvl="3"/>
            <a:r>
              <a:rPr lang="en-US" altLang="sk-SK"/>
              <a:t>Fourth level</a:t>
            </a:r>
          </a:p>
          <a:p>
            <a:pPr lvl="4"/>
            <a:r>
              <a:rPr lang="en-US" altLang="sk-SK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6F32D4AD-9460-EC09-D84F-E8B8BB578DA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 i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2F4EFD08-7D90-B26F-E253-D3E0C50CB7C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 i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9CA187C6-FEA6-9D1A-586A-3E773B4357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 i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0A4E5D5-EE9D-465B-9CBD-F6AFBFA4A7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</p:sldLayoutIdLst>
  <p:transition advClick="0" advTm="28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s://sk.wikipedia.org/wiki/Programovac%C3%AD_jazyk" TargetMode="External"/><Relationship Id="rId2" Type="http://schemas.openxmlformats.org/officeDocument/2006/relationships/hyperlink" Target="https://nicolassaby.pages.mia.inra.fr/ejpsoilwp6lucas/#content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ec.europa.eu/eurostat/web/lucas/overview" TargetMode="External"/><Relationship Id="rId3" Type="http://schemas.openxmlformats.org/officeDocument/2006/relationships/chart" Target="../charts/chart1.xml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10" Type="http://schemas.openxmlformats.org/officeDocument/2006/relationships/image" Target="../media/image65.png"/><Relationship Id="rId4" Type="http://schemas.openxmlformats.org/officeDocument/2006/relationships/image" Target="../media/image60.png"/><Relationship Id="rId9" Type="http://schemas.openxmlformats.org/officeDocument/2006/relationships/image" Target="../media/image6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70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hyperlink" Target="https://ec.europa.eu/eurostat/web/lucas/data/database" TargetMode="External"/><Relationship Id="rId4" Type="http://schemas.openxmlformats.org/officeDocument/2006/relationships/image" Target="../media/image6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hyperlink" Target="http://ec.europa.eu/eurostat/web/lucas/lucas-photo-viewer" TargetMode="Externa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76.png"/><Relationship Id="rId7" Type="http://schemas.openxmlformats.org/officeDocument/2006/relationships/diagramLayout" Target="../diagrams/layout1.xml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5" Type="http://schemas.openxmlformats.org/officeDocument/2006/relationships/image" Target="../media/image78.png"/><Relationship Id="rId10" Type="http://schemas.microsoft.com/office/2007/relationships/diagramDrawing" Target="../diagrams/drawing1.xml"/><Relationship Id="rId4" Type="http://schemas.openxmlformats.org/officeDocument/2006/relationships/image" Target="../media/image77.png"/><Relationship Id="rId9" Type="http://schemas.openxmlformats.org/officeDocument/2006/relationships/diagramColors" Target="../diagrams/colors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ec.europa.eu/eurostat/web/lucas/overview" TargetMode="External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eurostat/web/lucas/methodology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1026">
            <a:extLst>
              <a:ext uri="{FF2B5EF4-FFF2-40B4-BE49-F238E27FC236}">
                <a16:creationId xmlns:a16="http://schemas.microsoft.com/office/drawing/2014/main" id="{1B4E5058-F84B-945E-03A4-6172615D109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239838" y="2790034"/>
            <a:ext cx="6632575" cy="1577975"/>
          </a:xfrm>
        </p:spPr>
        <p:txBody>
          <a:bodyPr/>
          <a:lstStyle/>
          <a:p>
            <a:pPr eaLnBrk="1" hangingPunct="1">
              <a:defRPr/>
            </a:pPr>
            <a:r>
              <a:rPr lang="sk-SK" sz="2400" b="1" cap="small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Prieskum a monitoring krajinnej pokrývky/využitia krajiny na Slovensku v rámci celoeurópskeho prieskumu LUCAS</a:t>
            </a:r>
            <a:br>
              <a:rPr lang="sk-SK" sz="20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br>
              <a:rPr lang="sk-SK" sz="24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br>
              <a:rPr lang="sk-SK" sz="24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400" i="1" dirty="0">
              <a:solidFill>
                <a:srgbClr val="9966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099" name="Text Box 1027">
            <a:extLst>
              <a:ext uri="{FF2B5EF4-FFF2-40B4-BE49-F238E27FC236}">
                <a16:creationId xmlns:a16="http://schemas.microsoft.com/office/drawing/2014/main" id="{C8EF7217-7184-3599-EC19-82F28BD663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9838" y="614363"/>
            <a:ext cx="184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k-SK" altLang="sk-SK" sz="2000" b="0" i="0" dirty="0"/>
          </a:p>
        </p:txBody>
      </p:sp>
      <p:sp>
        <p:nvSpPr>
          <p:cNvPr id="2" name="BlokTextu 1">
            <a:extLst>
              <a:ext uri="{FF2B5EF4-FFF2-40B4-BE49-F238E27FC236}">
                <a16:creationId xmlns:a16="http://schemas.microsoft.com/office/drawing/2014/main" id="{42352CE1-CA3E-C44C-44B5-A6C2ECDAD043}"/>
              </a:ext>
            </a:extLst>
          </p:cNvPr>
          <p:cNvSpPr txBox="1"/>
          <p:nvPr/>
        </p:nvSpPr>
        <p:spPr>
          <a:xfrm>
            <a:off x="2621207" y="4050332"/>
            <a:ext cx="40843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2000" dirty="0">
                <a:solidFill>
                  <a:srgbClr val="996600"/>
                </a:solidFill>
              </a:rPr>
              <a:t>(so zameraním na modul PÔDA)</a:t>
            </a:r>
          </a:p>
        </p:txBody>
      </p:sp>
      <p:pic>
        <p:nvPicPr>
          <p:cNvPr id="4" name="Obrázok 3" descr="Obrázok, na ktorom je text, písmo, logo, grafika&#10;&#10;Automaticky generovaný popis">
            <a:extLst>
              <a:ext uri="{FF2B5EF4-FFF2-40B4-BE49-F238E27FC236}">
                <a16:creationId xmlns:a16="http://schemas.microsoft.com/office/drawing/2014/main" id="{CB121430-7483-6EFD-363A-264B30424A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086" y="1"/>
            <a:ext cx="2960914" cy="773086"/>
          </a:xfrm>
          <a:prstGeom prst="rect">
            <a:avLst/>
          </a:prstGeom>
        </p:spPr>
      </p:pic>
      <p:pic>
        <p:nvPicPr>
          <p:cNvPr id="6" name="Obrázok 5">
            <a:extLst>
              <a:ext uri="{FF2B5EF4-FFF2-40B4-BE49-F238E27FC236}">
                <a16:creationId xmlns:a16="http://schemas.microsoft.com/office/drawing/2014/main" id="{9DB4E3AE-CFCD-D07A-0D06-F70BC166C3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476607"/>
            <a:ext cx="5651862" cy="138139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8" name="Obrázok 7">
            <a:extLst>
              <a:ext uri="{FF2B5EF4-FFF2-40B4-BE49-F238E27FC236}">
                <a16:creationId xmlns:a16="http://schemas.microsoft.com/office/drawing/2014/main" id="{4ADFA3AC-2F64-2512-E243-3FC0502D24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1862" y="5812131"/>
            <a:ext cx="3492137" cy="1045869"/>
          </a:xfrm>
          <a:prstGeom prst="rect">
            <a:avLst/>
          </a:prstGeom>
          <a:ln w="9525">
            <a:solidFill>
              <a:srgbClr val="002060"/>
            </a:solidFill>
          </a:ln>
        </p:spPr>
      </p:pic>
      <p:pic>
        <p:nvPicPr>
          <p:cNvPr id="3" name="Obrázok 2" descr="Obrázok, na ktorom je text, písmo, snímka obrazovky, dizajn&#10;&#10;Automaticky generovaný popis">
            <a:extLst>
              <a:ext uri="{FF2B5EF4-FFF2-40B4-BE49-F238E27FC236}">
                <a16:creationId xmlns:a16="http://schemas.microsoft.com/office/drawing/2014/main" id="{55B29CC5-1FEB-1CB7-CA68-A5B519BD38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6183085" cy="1465619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</p:cSld>
  <p:clrMapOvr>
    <a:masterClrMapping/>
  </p:clrMapOvr>
  <p:transition advClick="0" advTm="30288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Nadpis 1">
            <a:extLst>
              <a:ext uri="{FF2B5EF4-FFF2-40B4-BE49-F238E27FC236}">
                <a16:creationId xmlns:a16="http://schemas.microsoft.com/office/drawing/2014/main" id="{32BA358D-841E-543F-7233-153C7DC092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39725" y="176213"/>
            <a:ext cx="8229600" cy="644525"/>
          </a:xfrm>
        </p:spPr>
        <p:txBody>
          <a:bodyPr/>
          <a:lstStyle/>
          <a:p>
            <a:pPr algn="l"/>
            <a:r>
              <a:rPr lang="sk-SK" altLang="sk-SK" sz="2400"/>
              <a:t>Moduly </a:t>
            </a:r>
            <a:r>
              <a:rPr lang="sk-SK" altLang="sk-SK" sz="2800"/>
              <a:t>prieskumu</a:t>
            </a:r>
            <a:r>
              <a:rPr lang="sk-SK" altLang="sk-SK" sz="2400"/>
              <a:t> Lucas (Komponenty DMT)</a:t>
            </a:r>
          </a:p>
        </p:txBody>
      </p:sp>
      <p:pic>
        <p:nvPicPr>
          <p:cNvPr id="18435" name="Obrázok 6">
            <a:extLst>
              <a:ext uri="{FF2B5EF4-FFF2-40B4-BE49-F238E27FC236}">
                <a16:creationId xmlns:a16="http://schemas.microsoft.com/office/drawing/2014/main" id="{C4C7A574-90E5-3169-BBBA-B314179E41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815975"/>
            <a:ext cx="4702175" cy="294005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2" descr="\\STORAGE\public\upload\vladoH\prifUK_spu_DOC\2018\doc_obr\untitled.png">
            <a:extLst>
              <a:ext uri="{FF2B5EF4-FFF2-40B4-BE49-F238E27FC236}">
                <a16:creationId xmlns:a16="http://schemas.microsoft.com/office/drawing/2014/main" id="{14813E7C-09B4-A766-6068-DE91F10454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638" y="898525"/>
            <a:ext cx="15367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BlokTextu 8">
            <a:extLst>
              <a:ext uri="{FF2B5EF4-FFF2-40B4-BE49-F238E27FC236}">
                <a16:creationId xmlns:a16="http://schemas.microsoft.com/office/drawing/2014/main" id="{26A65BA3-CDBA-3F4E-B93D-48F3AFC8B1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1290638"/>
            <a:ext cx="1852613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k-SK" altLang="sk-SK">
                <a:solidFill>
                  <a:srgbClr val="0070C0"/>
                </a:solidFill>
              </a:rPr>
              <a:t>LUCAS JADRO</a:t>
            </a:r>
          </a:p>
          <a:p>
            <a:pPr eaLnBrk="1" hangingPunct="1"/>
            <a:r>
              <a:rPr lang="sk-SK" altLang="sk-SK" sz="1600" b="0" i="0">
                <a:solidFill>
                  <a:srgbClr val="0070C0"/>
                </a:solidFill>
              </a:rPr>
              <a:t>(2006 – 2022)</a:t>
            </a:r>
          </a:p>
        </p:txBody>
      </p:sp>
      <p:sp>
        <p:nvSpPr>
          <p:cNvPr id="18438" name="BlokTextu 9">
            <a:extLst>
              <a:ext uri="{FF2B5EF4-FFF2-40B4-BE49-F238E27FC236}">
                <a16:creationId xmlns:a16="http://schemas.microsoft.com/office/drawing/2014/main" id="{D3FD4C54-145B-9001-9923-1297F32DF3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088" y="2128838"/>
            <a:ext cx="37195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k-SK" altLang="sk-SK" b="0" i="0">
                <a:solidFill>
                  <a:schemeClr val="tx1"/>
                </a:solidFill>
              </a:rPr>
              <a:t>krajinná pokrývka / využitie krajiny</a:t>
            </a:r>
          </a:p>
          <a:p>
            <a:pPr algn="ctr" eaLnBrk="1" hangingPunct="1"/>
            <a:r>
              <a:rPr lang="sk-SK" altLang="sk-SK" b="0" i="0">
                <a:solidFill>
                  <a:schemeClr val="tx1"/>
                </a:solidFill>
              </a:rPr>
              <a:t>fotodokumentácia, kódy LC / LU</a:t>
            </a:r>
          </a:p>
        </p:txBody>
      </p:sp>
      <p:sp>
        <p:nvSpPr>
          <p:cNvPr id="18439" name="BlokTextu 10">
            <a:extLst>
              <a:ext uri="{FF2B5EF4-FFF2-40B4-BE49-F238E27FC236}">
                <a16:creationId xmlns:a16="http://schemas.microsoft.com/office/drawing/2014/main" id="{BB9E2733-90EB-9FB6-90E0-A23925604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2974975"/>
            <a:ext cx="16319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k-SK" altLang="sk-SK">
                <a:solidFill>
                  <a:srgbClr val="FFC000"/>
                </a:solidFill>
              </a:rPr>
              <a:t>Copernicus</a:t>
            </a:r>
          </a:p>
          <a:p>
            <a:pPr eaLnBrk="1" hangingPunct="1"/>
            <a:r>
              <a:rPr lang="sk-SK" altLang="sk-SK" sz="1600" b="0">
                <a:solidFill>
                  <a:srgbClr val="FFC000"/>
                </a:solidFill>
              </a:rPr>
              <a:t>(2018, 2022)</a:t>
            </a:r>
          </a:p>
        </p:txBody>
      </p:sp>
      <p:pic>
        <p:nvPicPr>
          <p:cNvPr id="18440" name="Picture 82" descr="Cop1">
            <a:extLst>
              <a:ext uri="{FF2B5EF4-FFF2-40B4-BE49-F238E27FC236}">
                <a16:creationId xmlns:a16="http://schemas.microsoft.com/office/drawing/2014/main" id="{3B06161A-BF11-6072-9070-4DE49E3635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96" t="20921" r="22408" b="13423"/>
          <a:stretch>
            <a:fillRect/>
          </a:stretch>
        </p:blipFill>
        <p:spPr bwMode="auto">
          <a:xfrm>
            <a:off x="2035175" y="2792413"/>
            <a:ext cx="1827213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1" name="BlokTextu 12">
            <a:extLst>
              <a:ext uri="{FF2B5EF4-FFF2-40B4-BE49-F238E27FC236}">
                <a16:creationId xmlns:a16="http://schemas.microsoft.com/office/drawing/2014/main" id="{31FE61D3-15D5-2FF2-E9F1-CB72E5AC28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3825875"/>
            <a:ext cx="44574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sk-SK" b="0" i="0" dirty="0">
                <a:solidFill>
                  <a:schemeClr val="tx1"/>
                </a:solidFill>
              </a:rPr>
              <a:t>rozsah (m) LC od pozorovaného bodu orientácia 4 svetové strany, foto + kód LC</a:t>
            </a:r>
            <a:endParaRPr lang="sk-SK" altLang="sk-SK" b="0" i="0" dirty="0">
              <a:solidFill>
                <a:schemeClr val="tx1"/>
              </a:solidFill>
            </a:endParaRPr>
          </a:p>
        </p:txBody>
      </p:sp>
      <p:sp>
        <p:nvSpPr>
          <p:cNvPr id="18442" name="BlokTextu 13">
            <a:extLst>
              <a:ext uri="{FF2B5EF4-FFF2-40B4-BE49-F238E27FC236}">
                <a16:creationId xmlns:a16="http://schemas.microsoft.com/office/drawing/2014/main" id="{BDC1CB70-181B-9452-893C-48C0BD06DF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4540250"/>
            <a:ext cx="19478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k-SK" altLang="sk-SK">
                <a:solidFill>
                  <a:srgbClr val="006C31"/>
                </a:solidFill>
              </a:rPr>
              <a:t>Trávne porasty</a:t>
            </a:r>
          </a:p>
          <a:p>
            <a:pPr eaLnBrk="1" hangingPunct="1"/>
            <a:r>
              <a:rPr lang="sk-SK" altLang="sk-SK" b="0">
                <a:solidFill>
                  <a:srgbClr val="006C31"/>
                </a:solidFill>
              </a:rPr>
              <a:t>(2018, 2022)</a:t>
            </a:r>
          </a:p>
        </p:txBody>
      </p:sp>
      <p:pic>
        <p:nvPicPr>
          <p:cNvPr id="18443" name="Obrázok 15">
            <a:extLst>
              <a:ext uri="{FF2B5EF4-FFF2-40B4-BE49-F238E27FC236}">
                <a16:creationId xmlns:a16="http://schemas.microsoft.com/office/drawing/2014/main" id="{787DDD85-2FF3-6952-28B0-AF4454AAE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75" y="4471988"/>
            <a:ext cx="1681163" cy="156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4" name="BlokTextu 16">
            <a:extLst>
              <a:ext uri="{FF2B5EF4-FFF2-40B4-BE49-F238E27FC236}">
                <a16:creationId xmlns:a16="http://schemas.microsoft.com/office/drawing/2014/main" id="{ABE881DB-25D3-5AFA-2911-64A4AC3C13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075" y="6046788"/>
            <a:ext cx="4114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sk-SK" b="0" i="0">
                <a:solidFill>
                  <a:schemeClr val="tx1"/>
                </a:solidFill>
              </a:rPr>
              <a:t>transekt 2,5/10m * 20m</a:t>
            </a:r>
          </a:p>
          <a:p>
            <a:pPr eaLnBrk="1" hangingPunct="1"/>
            <a:r>
              <a:rPr lang="pl-PL" altLang="sk-SK" b="0" i="0">
                <a:solidFill>
                  <a:schemeClr val="tx1"/>
                </a:solidFill>
              </a:rPr>
              <a:t>kódy TP (kvalitatívne, kvantitatívne)</a:t>
            </a:r>
            <a:endParaRPr lang="sk-SK" altLang="sk-SK" b="0" i="0">
              <a:solidFill>
                <a:schemeClr val="tx1"/>
              </a:solidFill>
            </a:endParaRPr>
          </a:p>
        </p:txBody>
      </p:sp>
      <p:pic>
        <p:nvPicPr>
          <p:cNvPr id="18445" name="Obrázok 18">
            <a:extLst>
              <a:ext uri="{FF2B5EF4-FFF2-40B4-BE49-F238E27FC236}">
                <a16:creationId xmlns:a16="http://schemas.microsoft.com/office/drawing/2014/main" id="{C7E3F50B-D43E-939A-C7E5-8A1A836D8E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650" y="3825875"/>
            <a:ext cx="4232275" cy="293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28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Obdĺžnik 9">
            <a:extLst>
              <a:ext uri="{FF2B5EF4-FFF2-40B4-BE49-F238E27FC236}">
                <a16:creationId xmlns:a16="http://schemas.microsoft.com/office/drawing/2014/main" id="{3D58F5A1-A592-6801-4007-CA1340A32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175" y="109538"/>
            <a:ext cx="5514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k-SK" altLang="sk-SK" sz="2000" i="0"/>
              <a:t>Hlavné kategórie krajinnej pokrývky LUCAS</a:t>
            </a:r>
          </a:p>
        </p:txBody>
      </p:sp>
      <p:graphicFrame>
        <p:nvGraphicFramePr>
          <p:cNvPr id="3" name="Tabuľka 2">
            <a:extLst>
              <a:ext uri="{FF2B5EF4-FFF2-40B4-BE49-F238E27FC236}">
                <a16:creationId xmlns:a16="http://schemas.microsoft.com/office/drawing/2014/main" id="{94815D66-1CE7-A019-4031-B11A0A4C05C9}"/>
              </a:ext>
            </a:extLst>
          </p:cNvPr>
          <p:cNvGraphicFramePr>
            <a:graphicFrameLocks noGrp="1"/>
          </p:cNvGraphicFramePr>
          <p:nvPr/>
        </p:nvGraphicFramePr>
        <p:xfrm>
          <a:off x="288925" y="581025"/>
          <a:ext cx="5778500" cy="3668586"/>
        </p:xfrm>
        <a:graphic>
          <a:graphicData uri="http://schemas.openxmlformats.org/drawingml/2006/table">
            <a:tbl>
              <a:tblPr/>
              <a:tblGrid>
                <a:gridCol w="269875">
                  <a:extLst>
                    <a:ext uri="{9D8B030D-6E8A-4147-A177-3AD203B41FA5}">
                      <a16:colId xmlns:a16="http://schemas.microsoft.com/office/drawing/2014/main" val="66168722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376873140"/>
                    </a:ext>
                  </a:extLst>
                </a:gridCol>
                <a:gridCol w="4070350">
                  <a:extLst>
                    <a:ext uri="{9D8B030D-6E8A-4147-A177-3AD203B41FA5}">
                      <a16:colId xmlns:a16="http://schemas.microsoft.com/office/drawing/2014/main" val="2605146863"/>
                    </a:ext>
                  </a:extLst>
                </a:gridCol>
              </a:tblGrid>
              <a:tr h="204788">
                <a:tc gridSpan="3"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Triedy krajinnej pokrývky LUCAS 2022 / Land Cover LUCAS 2022</a:t>
                      </a:r>
                      <a:endParaRPr kumimoji="0" lang="sk-SK" altLang="sk-SK" sz="11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2219970"/>
                  </a:ext>
                </a:extLst>
              </a:tr>
              <a:tr h="4349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sk-SK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endParaRPr kumimoji="0" lang="sk-SK" altLang="sk-SK" sz="900" b="1" i="1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sk-SK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UMELÉ PLOCHY</a:t>
                      </a:r>
                      <a:endParaRPr kumimoji="0" lang="sk-SK" altLang="sk-SK" sz="900" b="0" i="1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A10 </a:t>
                      </a:r>
                      <a:r>
                        <a:rPr kumimoji="0" lang="sk-SK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ZAKRYTÉ ZASTAVANÉ PLOCHY</a:t>
                      </a: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A20 </a:t>
                      </a:r>
                      <a:r>
                        <a:rPr kumimoji="0" lang="sk-SK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UMELÉ NEZASTAVANÉ PLOCHY</a:t>
                      </a: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A30 </a:t>
                      </a:r>
                      <a:r>
                        <a:rPr kumimoji="0" lang="sk-SK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OSTATNÉ UMELÉ PLOCHY</a:t>
                      </a:r>
                      <a:endParaRPr kumimoji="0" lang="sk-SK" altLang="sk-SK" sz="1200" b="0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2101886"/>
                  </a:ext>
                </a:extLst>
              </a:tr>
              <a:tr h="6540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sk-SK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  <a:endParaRPr kumimoji="0" lang="sk-SK" altLang="sk-SK" sz="900" b="1" i="1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sk-SK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POĽNOHOSPO-DÁRSKA PÔDA</a:t>
                      </a:r>
                      <a:endParaRPr kumimoji="0" lang="sk-SK" altLang="sk-SK" sz="900" b="0" i="1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B10 </a:t>
                      </a:r>
                      <a:r>
                        <a:rPr kumimoji="0" lang="sk-SK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OBILNINY</a:t>
                      </a: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 B20 </a:t>
                      </a:r>
                      <a:r>
                        <a:rPr kumimoji="0" lang="sk-SK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OKOPANINY</a:t>
                      </a: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B30 </a:t>
                      </a:r>
                      <a:r>
                        <a:rPr kumimoji="0" lang="sk-SK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JEDNOROČNÉ PRIEMYSELNÉ PLODINY</a:t>
                      </a: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B40 </a:t>
                      </a:r>
                      <a:r>
                        <a:rPr kumimoji="0" lang="sk-SK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STRUKOVINY, ZELENINA A KVETINY</a:t>
                      </a: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B50 </a:t>
                      </a:r>
                      <a:r>
                        <a:rPr kumimoji="0" lang="sk-SK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KRMOVINY (najmä strukoviny)</a:t>
                      </a: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B70 </a:t>
                      </a:r>
                      <a:r>
                        <a:rPr kumimoji="0" lang="sk-SK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TRVALÉ KULTÚRY: OVOCNÉ STROMY A BOBUĽOVINY</a:t>
                      </a: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B80 </a:t>
                      </a:r>
                      <a:r>
                        <a:rPr kumimoji="0" lang="sk-SK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INÉ TRVALÉ KULTÚRY</a:t>
                      </a:r>
                      <a:endParaRPr kumimoji="0" lang="sk-SK" altLang="sk-SK" sz="1200" b="0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0768437"/>
                  </a:ext>
                </a:extLst>
              </a:tr>
              <a:tr h="266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sk-SK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kumimoji="0" lang="sk-SK" altLang="sk-SK" sz="900" b="1" i="1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sk-SK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LESNÁ PÔDA</a:t>
                      </a:r>
                      <a:endParaRPr kumimoji="0" lang="sk-SK" altLang="sk-SK" sz="900" b="0" i="1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C10 </a:t>
                      </a:r>
                      <a:r>
                        <a:rPr kumimoji="0" lang="en-GB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LISTNATÝ LES</a:t>
                      </a: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C20 </a:t>
                      </a:r>
                      <a:r>
                        <a:rPr kumimoji="0" lang="en-GB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IHLIČNATÝ LES</a:t>
                      </a: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C30 </a:t>
                      </a:r>
                      <a:r>
                        <a:rPr kumimoji="0" lang="en-GB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ZMIEŠANÉ LESY</a:t>
                      </a:r>
                      <a:endParaRPr kumimoji="0" lang="sk-SK" altLang="sk-SK" sz="900" b="0" i="1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261565"/>
                  </a:ext>
                </a:extLst>
              </a:tr>
              <a:tr h="4349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sk-SK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  <a:endParaRPr kumimoji="0" lang="sk-SK" altLang="sk-SK" sz="900" b="1" i="1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sk-SK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KROVINATÉ PLOCHY</a:t>
                      </a:r>
                      <a:endParaRPr kumimoji="0" lang="sk-SK" altLang="sk-SK" sz="900" b="0" i="1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D10</a:t>
                      </a:r>
                      <a:r>
                        <a:rPr kumimoji="0" lang="sk-SK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GB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KROVINATÉ PLOCHY S RIEDKYM STROMOVÝM PORASTOM</a:t>
                      </a: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D20</a:t>
                      </a:r>
                      <a:r>
                        <a:rPr kumimoji="0" lang="sk-SK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GB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KROVINATÉ PLOCHY BEZ STROMOVÉHO PORASTU</a:t>
                      </a:r>
                      <a:endParaRPr kumimoji="0" lang="sk-SK" altLang="sk-SK" sz="900" b="0" i="1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823396"/>
                  </a:ext>
                </a:extLst>
              </a:tr>
              <a:tr h="4349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sk-SK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endParaRPr kumimoji="0" lang="sk-SK" altLang="sk-SK" sz="900" b="1" i="1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TRÁVNE PORASTY</a:t>
                      </a:r>
                      <a:endParaRPr kumimoji="0" lang="sk-SK" altLang="sk-SK" sz="900" b="0" i="1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E10 </a:t>
                      </a:r>
                      <a:r>
                        <a:rPr kumimoji="0" lang="en-GB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TTP S RIEDKYM STROMOVÝM/KROVINATÝM PORASTOM</a:t>
                      </a: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E20 </a:t>
                      </a:r>
                      <a:r>
                        <a:rPr kumimoji="0" lang="en-GB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TTP BEZ STROMOVÉHO/KROVINATÉHO PORASTU</a:t>
                      </a: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kumimoji="0" lang="sk-SK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E30 </a:t>
                      </a:r>
                      <a:r>
                        <a:rPr kumimoji="0" lang="en-GB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SAMOVOĽNE RASTÚCA VEGETÁCIA</a:t>
                      </a:r>
                      <a:endParaRPr kumimoji="0" lang="sk-SK" altLang="sk-SK" sz="900" b="0" i="1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458998"/>
                  </a:ext>
                </a:extLst>
              </a:tr>
              <a:tr h="3556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sk-SK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endParaRPr kumimoji="0" lang="sk-SK" altLang="sk-SK" sz="900" b="1" i="1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sk-SK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HOLÁ PÔDA A LIŠAJNÍKY/MACHY</a:t>
                      </a:r>
                      <a:endParaRPr kumimoji="0" lang="sk-SK" altLang="sk-SK" sz="900" b="0" i="1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F10 </a:t>
                      </a:r>
                      <a:r>
                        <a:rPr kumimoji="0" lang="en-GB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SKALY A KAMENE</a:t>
                      </a: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F20 </a:t>
                      </a:r>
                      <a:r>
                        <a:rPr kumimoji="0" lang="en-GB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PIESOK</a:t>
                      </a: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F30 </a:t>
                      </a:r>
                      <a:r>
                        <a:rPr kumimoji="0" lang="en-GB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LIŠAJNÍKY A MACHY</a:t>
                      </a: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F40 </a:t>
                      </a:r>
                      <a:r>
                        <a:rPr kumimoji="0" lang="en-GB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OSTAN</a:t>
                      </a:r>
                      <a:r>
                        <a:rPr kumimoji="0" lang="sk-SK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Á</a:t>
                      </a:r>
                      <a:r>
                        <a:rPr kumimoji="0" lang="en-GB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HOL</a:t>
                      </a:r>
                      <a:r>
                        <a:rPr kumimoji="0" lang="sk-SK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Á</a:t>
                      </a:r>
                      <a:r>
                        <a:rPr kumimoji="0" lang="en-GB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PÔD</a:t>
                      </a:r>
                      <a:r>
                        <a:rPr kumimoji="0" lang="sk-SK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endParaRPr kumimoji="0" lang="sk-SK" altLang="sk-SK" sz="900" b="0" i="1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8459091"/>
                  </a:ext>
                </a:extLst>
              </a:tr>
              <a:tr h="4349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sk-SK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</a:t>
                      </a:r>
                      <a:endParaRPr kumimoji="0" lang="sk-SK" altLang="sk-SK" sz="900" b="1" i="1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sk-SK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VODNÉ PLOCHY</a:t>
                      </a:r>
                      <a:endParaRPr kumimoji="0" lang="sk-SK" altLang="sk-SK" sz="900" b="0" i="1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G10 </a:t>
                      </a:r>
                      <a:r>
                        <a:rPr kumimoji="0" lang="en-GB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VNÚTROZEMSKÉ VODNÉ PLOCHY</a:t>
                      </a: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G20 </a:t>
                      </a:r>
                      <a:r>
                        <a:rPr kumimoji="0" lang="en-GB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VNÚTROZEMSKÉ VODNÉ TOK</a:t>
                      </a:r>
                      <a:r>
                        <a:rPr kumimoji="0" lang="sk-SK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</a:t>
                      </a: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 G30 </a:t>
                      </a:r>
                      <a:r>
                        <a:rPr kumimoji="0" lang="en-GB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POBREŽNÉ VODNÉ PLOCHY</a:t>
                      </a: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sk-SK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G40 </a:t>
                      </a:r>
                      <a:r>
                        <a:rPr kumimoji="0" lang="sk-SK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MORE A OCEÁN</a:t>
                      </a:r>
                      <a:r>
                        <a:rPr kumimoji="0" lang="sk-SK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G50 </a:t>
                      </a:r>
                      <a:r>
                        <a:rPr kumimoji="0" lang="en-GB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ĽADOVCE, TRVALÝ SNEH</a:t>
                      </a:r>
                      <a:endParaRPr kumimoji="0" lang="sk-SK" altLang="sk-SK" sz="1200" b="0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1480967"/>
                  </a:ext>
                </a:extLst>
              </a:tr>
              <a:tr h="266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sk-SK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endParaRPr kumimoji="0" lang="sk-SK" altLang="sk-SK" sz="900" b="1" i="1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sk-SK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MOKRADE</a:t>
                      </a:r>
                      <a:endParaRPr kumimoji="0" lang="sk-SK" altLang="sk-SK" sz="900" b="0" i="1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H10 </a:t>
                      </a:r>
                      <a:r>
                        <a:rPr kumimoji="0" lang="en-GB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VNÚTROZEMSKÉ MOKRADE</a:t>
                      </a:r>
                      <a:r>
                        <a:rPr kumimoji="0" lang="en-US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H20 </a:t>
                      </a:r>
                      <a:r>
                        <a:rPr kumimoji="0" lang="en-GB" altLang="sk-SK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POBREŽNÉ MOKRADE</a:t>
                      </a:r>
                      <a:endParaRPr kumimoji="0" lang="sk-SK" altLang="sk-SK" sz="900" b="0" i="1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548683"/>
                  </a:ext>
                </a:extLst>
              </a:tr>
            </a:tbl>
          </a:graphicData>
        </a:graphic>
      </p:graphicFrame>
      <p:sp>
        <p:nvSpPr>
          <p:cNvPr id="2" name="BlokTextu 1">
            <a:extLst>
              <a:ext uri="{FF2B5EF4-FFF2-40B4-BE49-F238E27FC236}">
                <a16:creationId xmlns:a16="http://schemas.microsoft.com/office/drawing/2014/main" id="{FCAE1D78-E16C-C3F2-0318-3B6DB791A24F}"/>
              </a:ext>
            </a:extLst>
          </p:cNvPr>
          <p:cNvSpPr txBox="1"/>
          <p:nvPr/>
        </p:nvSpPr>
        <p:spPr>
          <a:xfrm>
            <a:off x="4983163" y="5910263"/>
            <a:ext cx="403383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93663" indent="-93663" eaLnBrk="1" hangingPunct="1">
              <a:defRPr/>
            </a:pPr>
            <a:r>
              <a:rPr lang="sk-SK" b="0" i="0" dirty="0">
                <a:solidFill>
                  <a:schemeClr val="accent4"/>
                </a:solidFill>
                <a:latin typeface="Arial" charset="0"/>
                <a:cs typeface="Arial" charset="0"/>
              </a:rPr>
              <a:t>- Zahrňuje 8 hlavných kategórií,  30 tried a XX podtried</a:t>
            </a:r>
          </a:p>
        </p:txBody>
      </p:sp>
      <p:pic>
        <p:nvPicPr>
          <p:cNvPr id="13346" name="Obrázok 4">
            <a:extLst>
              <a:ext uri="{FF2B5EF4-FFF2-40B4-BE49-F238E27FC236}">
                <a16:creationId xmlns:a16="http://schemas.microsoft.com/office/drawing/2014/main" id="{E7A48C23-4F32-F0AF-9E6B-DB9CC3DC7F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725" y="179388"/>
            <a:ext cx="2835275" cy="553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47" name="Obrázok 8">
            <a:extLst>
              <a:ext uri="{FF2B5EF4-FFF2-40B4-BE49-F238E27FC236}">
                <a16:creationId xmlns:a16="http://schemas.microsoft.com/office/drawing/2014/main" id="{DB09714A-8F71-E511-2D87-98151EC613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" y="4451350"/>
            <a:ext cx="4475163" cy="22558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8" name="Picture 2">
            <a:extLst>
              <a:ext uri="{FF2B5EF4-FFF2-40B4-BE49-F238E27FC236}">
                <a16:creationId xmlns:a16="http://schemas.microsoft.com/office/drawing/2014/main" id="{D9DB4630-D440-4728-073F-D440C30644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75" y="4251325"/>
            <a:ext cx="1928813" cy="1457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8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Obdĺžnik 9">
            <a:extLst>
              <a:ext uri="{FF2B5EF4-FFF2-40B4-BE49-F238E27FC236}">
                <a16:creationId xmlns:a16="http://schemas.microsoft.com/office/drawing/2014/main" id="{FDB5967E-BE13-220D-1B28-3B99B48ACB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350" y="133350"/>
            <a:ext cx="36687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k-SK" altLang="sk-SK" sz="2000" i="0"/>
              <a:t>Hlavné triedy využitia krajiny prieskumu LUCAS</a:t>
            </a:r>
          </a:p>
        </p:txBody>
      </p:sp>
      <p:graphicFrame>
        <p:nvGraphicFramePr>
          <p:cNvPr id="2" name="Tabuľka 1">
            <a:extLst>
              <a:ext uri="{FF2B5EF4-FFF2-40B4-BE49-F238E27FC236}">
                <a16:creationId xmlns:a16="http://schemas.microsoft.com/office/drawing/2014/main" id="{ABE0B38B-F910-55DB-3E58-FF93676A245A}"/>
              </a:ext>
            </a:extLst>
          </p:cNvPr>
          <p:cNvGraphicFramePr>
            <a:graphicFrameLocks noGrp="1"/>
          </p:cNvGraphicFramePr>
          <p:nvPr/>
        </p:nvGraphicFramePr>
        <p:xfrm>
          <a:off x="217488" y="958850"/>
          <a:ext cx="5367337" cy="3709734"/>
        </p:xfrm>
        <a:graphic>
          <a:graphicData uri="http://schemas.openxmlformats.org/drawingml/2006/table">
            <a:tbl>
              <a:tblPr/>
              <a:tblGrid>
                <a:gridCol w="901700">
                  <a:extLst>
                    <a:ext uri="{9D8B030D-6E8A-4147-A177-3AD203B41FA5}">
                      <a16:colId xmlns:a16="http://schemas.microsoft.com/office/drawing/2014/main" val="1782829641"/>
                    </a:ext>
                  </a:extLst>
                </a:gridCol>
                <a:gridCol w="4465637">
                  <a:extLst>
                    <a:ext uri="{9D8B030D-6E8A-4147-A177-3AD203B41FA5}">
                      <a16:colId xmlns:a16="http://schemas.microsoft.com/office/drawing/2014/main" val="3956286030"/>
                    </a:ext>
                  </a:extLst>
                </a:gridCol>
              </a:tblGrid>
              <a:tr h="277813">
                <a:tc gridSpan="2"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Triedy využitia krajiny LUCAS 2023 / Land Use LUCAS 2023</a:t>
                      </a:r>
                      <a:endParaRPr kumimoji="0" lang="sk-SK" altLang="sk-SK" sz="1100" b="1" i="0" u="none" strike="noStrike" cap="none" normalizeH="0" baseline="0">
                        <a:ln>
                          <a:noFill/>
                        </a:ln>
                        <a:solidFill>
                          <a:srgbClr val="2D2D8A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079914"/>
                  </a:ext>
                </a:extLst>
              </a:tr>
              <a:tr h="206375"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U110</a:t>
                      </a:r>
                      <a:endParaRPr kumimoji="0" lang="sk-SK" altLang="sk-SK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POĽNOHOSPODÁRSTVO</a:t>
                      </a:r>
                      <a:endParaRPr kumimoji="0" lang="sk-SK" altLang="sk-SK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3223833"/>
                  </a:ext>
                </a:extLst>
              </a:tr>
              <a:tr h="206375"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U120</a:t>
                      </a:r>
                      <a:endParaRPr kumimoji="0" lang="sk-SK" altLang="sk-SK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LESNÉ HOSPODÁRSTVO</a:t>
                      </a:r>
                      <a:endParaRPr kumimoji="0" lang="sk-SK" altLang="sk-SK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1068579"/>
                  </a:ext>
                </a:extLst>
              </a:tr>
              <a:tr h="206375"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U130</a:t>
                      </a:r>
                      <a:endParaRPr kumimoji="0" lang="sk-SK" altLang="sk-SK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AKVAKULTÚRY A RYBÁRSTVO</a:t>
                      </a:r>
                      <a:endParaRPr kumimoji="0" lang="sk-SK" altLang="sk-SK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4578456"/>
                  </a:ext>
                </a:extLst>
              </a:tr>
              <a:tr h="206375"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U140</a:t>
                      </a:r>
                      <a:endParaRPr kumimoji="0" lang="sk-SK" altLang="sk-SK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ŤAŽBA A DOBÝVANIE NERASTNÝCH SUROVÍN</a:t>
                      </a:r>
                      <a:endParaRPr kumimoji="0" lang="sk-SK" altLang="sk-SK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53322"/>
                  </a:ext>
                </a:extLst>
              </a:tr>
              <a:tr h="206375"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U150</a:t>
                      </a:r>
                      <a:endParaRPr kumimoji="0" lang="sk-SK" altLang="sk-SK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OSTATNÁ PRIMÁRNA PRODUKCIA</a:t>
                      </a:r>
                      <a:endParaRPr kumimoji="0" lang="sk-SK" altLang="sk-SK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690915"/>
                  </a:ext>
                </a:extLst>
              </a:tr>
              <a:tr h="206375"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U210</a:t>
                      </a:r>
                      <a:endParaRPr kumimoji="0" lang="sk-SK" altLang="sk-SK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VÝROBA ENERGIE</a:t>
                      </a:r>
                      <a:endParaRPr kumimoji="0" lang="sk-SK" altLang="sk-SK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9290925"/>
                  </a:ext>
                </a:extLst>
              </a:tr>
              <a:tr h="206375"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U220</a:t>
                      </a:r>
                      <a:endParaRPr kumimoji="0" lang="sk-SK" altLang="sk-SK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PRIEMYSELNÁ VÝROBA</a:t>
                      </a:r>
                      <a:endParaRPr kumimoji="0" lang="sk-SK" altLang="sk-SK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6806768"/>
                  </a:ext>
                </a:extLst>
              </a:tr>
              <a:tr h="206375"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U310</a:t>
                      </a:r>
                      <a:endParaRPr kumimoji="0" lang="sk-SK" altLang="sk-SK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BFC5"/>
                    </a:solidFill>
                  </a:tcPr>
                </a:tc>
                <a:tc>
                  <a:txBody>
                    <a:bodyPr/>
                    <a:lstStyle>
                      <a:lvl1pPr marL="447675" indent="1588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447675" marR="0" lvl="0" indent="1588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DOPRAVA, KOMUNIKAČNÉ SIETE, SKLADY, OCHRANNÉ DIELA</a:t>
                      </a:r>
                      <a:endParaRPr kumimoji="0" lang="sk-SK" altLang="sk-SK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BF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9580969"/>
                  </a:ext>
                </a:extLst>
              </a:tr>
              <a:tr h="206375"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U320</a:t>
                      </a:r>
                      <a:endParaRPr kumimoji="0" lang="sk-SK" altLang="sk-SK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BFC5"/>
                    </a:solidFill>
                  </a:tcPr>
                </a:tc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VODNÉ A ODPADOVÉ HOSPODÁRSTVO</a:t>
                      </a:r>
                      <a:endParaRPr kumimoji="0" lang="sk-SK" altLang="sk-SK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BF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4658249"/>
                  </a:ext>
                </a:extLst>
              </a:tr>
              <a:tr h="206375"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U330</a:t>
                      </a:r>
                      <a:endParaRPr kumimoji="0" lang="sk-SK" altLang="sk-SK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BFC5"/>
                    </a:solidFill>
                  </a:tcPr>
                </a:tc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STAVBY</a:t>
                      </a:r>
                      <a:endParaRPr kumimoji="0" lang="sk-SK" altLang="sk-SK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BF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7338551"/>
                  </a:ext>
                </a:extLst>
              </a:tr>
              <a:tr h="206375"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U340</a:t>
                      </a:r>
                      <a:endParaRPr kumimoji="0" lang="sk-SK" altLang="sk-SK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BFC5"/>
                    </a:solidFill>
                  </a:tcPr>
                </a:tc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KOMERČNÉ, FINANČNÉ, INFORMAČNÉ A OBCHODNÉ        </a:t>
                      </a:r>
                    </a:p>
                    <a:p>
                      <a:pPr marL="0" marR="0" lvl="0" indent="449263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VYUŽITIE</a:t>
                      </a:r>
                      <a:endParaRPr kumimoji="0" lang="sk-SK" altLang="sk-SK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BF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2600276"/>
                  </a:ext>
                </a:extLst>
              </a:tr>
              <a:tr h="206375"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U350</a:t>
                      </a:r>
                      <a:endParaRPr kumimoji="0" lang="sk-SK" altLang="sk-SK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BFC5"/>
                    </a:solidFill>
                  </a:tcPr>
                </a:tc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VEREJNÉ SLUŽBY</a:t>
                      </a:r>
                      <a:endParaRPr kumimoji="0" lang="sk-SK" altLang="sk-SK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BF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8302143"/>
                  </a:ext>
                </a:extLst>
              </a:tr>
              <a:tr h="206375"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U360</a:t>
                      </a:r>
                      <a:endParaRPr kumimoji="0" lang="sk-SK" altLang="sk-SK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BFC5"/>
                    </a:solidFill>
                  </a:tcPr>
                </a:tc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REKREÁCIA A ŠPORT</a:t>
                      </a:r>
                      <a:endParaRPr kumimoji="0" lang="sk-SK" altLang="sk-SK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BF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1582449"/>
                  </a:ext>
                </a:extLst>
              </a:tr>
              <a:tr h="206375"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U370</a:t>
                      </a:r>
                      <a:endParaRPr kumimoji="0" lang="sk-SK" altLang="sk-SK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BFC5"/>
                    </a:solidFill>
                  </a:tcPr>
                </a:tc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OBYTNÉ ZÓNY</a:t>
                      </a:r>
                      <a:endParaRPr kumimoji="0" lang="sk-SK" altLang="sk-SK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BF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036423"/>
                  </a:ext>
                </a:extLst>
              </a:tr>
              <a:tr h="206375"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Calibri" panose="020F0502020204030204" pitchFamily="34" charset="0"/>
                        </a:rPr>
                        <a:t>U410</a:t>
                      </a: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C8C93"/>
                    </a:solidFill>
                  </a:tcPr>
                </a:tc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ZANEDBANÉ (OPUSTENÉ) PLOCHY</a:t>
                      </a:r>
                      <a:endParaRPr kumimoji="0" lang="sk-SK" altLang="sk-SK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C8C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672062"/>
                  </a:ext>
                </a:extLst>
              </a:tr>
              <a:tr h="206375"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Calibri" panose="020F0502020204030204" pitchFamily="34" charset="0"/>
                        </a:rPr>
                        <a:t>U420</a:t>
                      </a: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C8C93"/>
                    </a:solidFill>
                  </a:tcPr>
                </a:tc>
                <a:tc>
                  <a:txBody>
                    <a:bodyPr/>
                    <a:lstStyle>
                      <a:lvl1pPr indent="4492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44926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Calibri" panose="020F0502020204030204" pitchFamily="34" charset="0"/>
                        </a:rPr>
                        <a:t>NEVYUŽÍVANÉ POLOPRÍRODNĚ A PRÍRODNÉ PLOCHY</a:t>
                      </a:r>
                    </a:p>
                  </a:txBody>
                  <a:tcPr marL="59034" marR="5903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C8C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0429169"/>
                  </a:ext>
                </a:extLst>
              </a:tr>
            </a:tbl>
          </a:graphicData>
        </a:graphic>
      </p:graphicFrame>
      <p:sp>
        <p:nvSpPr>
          <p:cNvPr id="5" name="BlokTextu 4">
            <a:extLst>
              <a:ext uri="{FF2B5EF4-FFF2-40B4-BE49-F238E27FC236}">
                <a16:creationId xmlns:a16="http://schemas.microsoft.com/office/drawing/2014/main" id="{6E57002E-BBDB-A480-753E-5423C2A61146}"/>
              </a:ext>
            </a:extLst>
          </p:cNvPr>
          <p:cNvSpPr txBox="1"/>
          <p:nvPr/>
        </p:nvSpPr>
        <p:spPr>
          <a:xfrm>
            <a:off x="1023938" y="5273675"/>
            <a:ext cx="4032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93663" indent="-93663" eaLnBrk="1" hangingPunct="1">
              <a:defRPr/>
            </a:pPr>
            <a:r>
              <a:rPr lang="sk-SK" b="0" i="0" dirty="0">
                <a:solidFill>
                  <a:schemeClr val="accent4"/>
                </a:solidFill>
                <a:latin typeface="Arial" charset="0"/>
                <a:cs typeface="Arial" charset="0"/>
              </a:rPr>
              <a:t>- Zahrňuje 16 tried a 39 podtried</a:t>
            </a:r>
          </a:p>
        </p:txBody>
      </p:sp>
      <p:pic>
        <p:nvPicPr>
          <p:cNvPr id="14395" name="Obrázok 3">
            <a:extLst>
              <a:ext uri="{FF2B5EF4-FFF2-40B4-BE49-F238E27FC236}">
                <a16:creationId xmlns:a16="http://schemas.microsoft.com/office/drawing/2014/main" id="{CD45A9CD-02AF-39D6-9B8A-5242701AF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313" y="312738"/>
            <a:ext cx="3124200" cy="618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28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Obdĺžnik 1">
            <a:extLst>
              <a:ext uri="{FF2B5EF4-FFF2-40B4-BE49-F238E27FC236}">
                <a16:creationId xmlns:a16="http://schemas.microsoft.com/office/drawing/2014/main" id="{2A711ADC-1A7E-97A5-1B76-5F80279C94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236538"/>
            <a:ext cx="86296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sk-SK" altLang="sk-SK" sz="2000" i="0" dirty="0">
                <a:solidFill>
                  <a:srgbClr val="C00000"/>
                </a:solidFill>
              </a:rPr>
              <a:t>Pôdny komponent </a:t>
            </a:r>
            <a:r>
              <a:rPr lang="sk-SK" altLang="sk-SK" sz="1400" b="0" i="0" dirty="0">
                <a:solidFill>
                  <a:schemeClr val="tx1"/>
                </a:solidFill>
              </a:rPr>
              <a:t>ako súčasť prieskumu krajinnej pokrývky a využitia krajiny (</a:t>
            </a:r>
            <a:r>
              <a:rPr lang="sk-SK" altLang="sk-SK" sz="1400" b="0" i="0" dirty="0" err="1">
                <a:solidFill>
                  <a:schemeClr val="tx1"/>
                </a:solidFill>
              </a:rPr>
              <a:t>Land</a:t>
            </a:r>
            <a:r>
              <a:rPr lang="sk-SK" altLang="sk-SK" sz="1400" b="0" i="0" dirty="0">
                <a:solidFill>
                  <a:schemeClr val="tx1"/>
                </a:solidFill>
              </a:rPr>
              <a:t> </a:t>
            </a:r>
            <a:r>
              <a:rPr lang="sk-SK" altLang="sk-SK" sz="1400" b="0" i="0" dirty="0" err="1">
                <a:solidFill>
                  <a:schemeClr val="tx1"/>
                </a:solidFill>
              </a:rPr>
              <a:t>cover</a:t>
            </a:r>
            <a:r>
              <a:rPr lang="sk-SK" altLang="sk-SK" sz="1400" b="0" i="0" dirty="0">
                <a:solidFill>
                  <a:schemeClr val="tx1"/>
                </a:solidFill>
              </a:rPr>
              <a:t> and </a:t>
            </a:r>
            <a:r>
              <a:rPr lang="sk-SK" altLang="sk-SK" sz="1400" b="0" i="0" dirty="0" err="1">
                <a:solidFill>
                  <a:schemeClr val="tx1"/>
                </a:solidFill>
              </a:rPr>
              <a:t>land</a:t>
            </a:r>
            <a:r>
              <a:rPr lang="sk-SK" altLang="sk-SK" sz="1400" b="0" i="0" dirty="0">
                <a:solidFill>
                  <a:schemeClr val="tx1"/>
                </a:solidFill>
              </a:rPr>
              <a:t> </a:t>
            </a:r>
            <a:r>
              <a:rPr lang="sk-SK" altLang="sk-SK" sz="1400" b="0" i="0" dirty="0" err="1">
                <a:solidFill>
                  <a:schemeClr val="tx1"/>
                </a:solidFill>
              </a:rPr>
              <a:t>use</a:t>
            </a:r>
            <a:r>
              <a:rPr lang="sk-SK" altLang="sk-SK" sz="1400" b="0" i="0" dirty="0">
                <a:solidFill>
                  <a:schemeClr val="tx1"/>
                </a:solidFill>
              </a:rPr>
              <a:t> LUCAS) predstavoval v roku 2009, 2015, 2018 a 2022 neoddeliteľnú časť zberu informácií v celoeurópskom kontexte na základe štandardizovaných postupov a harmonizovaných metodík.</a:t>
            </a:r>
            <a:endParaRPr lang="en-US" altLang="sk-SK" sz="1400" b="0" i="0" dirty="0">
              <a:solidFill>
                <a:schemeClr val="tx1"/>
              </a:solidFill>
            </a:endParaRPr>
          </a:p>
        </p:txBody>
      </p:sp>
      <p:pic>
        <p:nvPicPr>
          <p:cNvPr id="19459" name="Picture 4">
            <a:extLst>
              <a:ext uri="{FF2B5EF4-FFF2-40B4-BE49-F238E27FC236}">
                <a16:creationId xmlns:a16="http://schemas.microsoft.com/office/drawing/2014/main" id="{1D38AA16-6277-8845-9F1C-E6BAF25834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1108075"/>
            <a:ext cx="2657475" cy="223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Obdĺžnik 4">
            <a:extLst>
              <a:ext uri="{FF2B5EF4-FFF2-40B4-BE49-F238E27FC236}">
                <a16:creationId xmlns:a16="http://schemas.microsoft.com/office/drawing/2014/main" id="{31EA3914-6A4A-78E4-A6B8-4503A9C73C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938" y="5776913"/>
            <a:ext cx="86772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sk-SK" altLang="sk-SK" sz="1400" b="0" i="0" dirty="0">
                <a:solidFill>
                  <a:srgbClr val="800000"/>
                </a:solidFill>
              </a:rPr>
              <a:t>Na 10% (cca 20 000 vzoriek/2009, 27 000 vzoriek/2015, 26 014 vzoriek/2018</a:t>
            </a:r>
            <a:r>
              <a:rPr lang="en-US" altLang="sk-SK" sz="1400" b="0" i="0" dirty="0">
                <a:solidFill>
                  <a:srgbClr val="800000"/>
                </a:solidFill>
              </a:rPr>
              <a:t>, 41 004</a:t>
            </a:r>
            <a:r>
              <a:rPr lang="sk-SK" altLang="sk-SK" sz="1400" b="0" i="0" dirty="0">
                <a:solidFill>
                  <a:srgbClr val="800000"/>
                </a:solidFill>
              </a:rPr>
              <a:t>/2022) z celkového počtu sledovaných bodov bol predpokladaný odber pôdnych vzoriek. Po vykonaní laboratórnych analýz boli následne sprístupnené základné fyzikálne, chemické, spektrálne a ďalšie analýzy prostredníctvom Spoločného výskumného centra JRC </a:t>
            </a:r>
            <a:endParaRPr lang="en-US" altLang="sk-SK" sz="1400" b="0" i="0" dirty="0">
              <a:solidFill>
                <a:srgbClr val="800000"/>
              </a:solidFill>
            </a:endParaRPr>
          </a:p>
        </p:txBody>
      </p:sp>
      <p:pic>
        <p:nvPicPr>
          <p:cNvPr id="19461" name="Obrázok 6">
            <a:extLst>
              <a:ext uri="{FF2B5EF4-FFF2-40B4-BE49-F238E27FC236}">
                <a16:creationId xmlns:a16="http://schemas.microsoft.com/office/drawing/2014/main" id="{30157825-9D7C-D136-CB54-6E2D9EFE30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713" y="1287463"/>
            <a:ext cx="5905500" cy="3562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22" descr="E:\DOKUMENTY\societas\Podoznal_dni_SKCZ\CzSk_2014\EULucasTopsoil_v1.jpg">
            <a:extLst>
              <a:ext uri="{FF2B5EF4-FFF2-40B4-BE49-F238E27FC236}">
                <a16:creationId xmlns:a16="http://schemas.microsoft.com/office/drawing/2014/main" id="{60C9DCCE-BBF6-AB88-5E42-148AC94C71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340" y="3018205"/>
            <a:ext cx="2657475" cy="2105025"/>
          </a:xfrm>
          <a:prstGeom prst="rect">
            <a:avLst/>
          </a:prstGeom>
          <a:noFill/>
          <a:ln w="15875">
            <a:solidFill>
              <a:srgbClr val="1F734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8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>
            <a:extLst>
              <a:ext uri="{FF2B5EF4-FFF2-40B4-BE49-F238E27FC236}">
                <a16:creationId xmlns:a16="http://schemas.microsoft.com/office/drawing/2014/main" id="{47AE5466-859F-6C20-3D07-FB042C4563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0" y="3883025"/>
            <a:ext cx="2416175" cy="250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Obdĺžnik 4">
            <a:extLst>
              <a:ext uri="{FF2B5EF4-FFF2-40B4-BE49-F238E27FC236}">
                <a16:creationId xmlns:a16="http://schemas.microsoft.com/office/drawing/2014/main" id="{613AA68E-1FE2-02DA-881A-404FBBC8E0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838" y="73025"/>
            <a:ext cx="8696325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sk-SK" altLang="sk-SK" sz="2000" i="0" dirty="0">
                <a:solidFill>
                  <a:srgbClr val="C00000"/>
                </a:solidFill>
              </a:rPr>
              <a:t>Na území Slovenska predstavoval pôdny komponent nasledovný rozsah:</a:t>
            </a:r>
          </a:p>
          <a:p>
            <a:pPr eaLnBrk="1" hangingPunct="1"/>
            <a:r>
              <a:rPr lang="sk-SK" altLang="sk-SK" sz="1400" b="0" i="0" dirty="0">
                <a:solidFill>
                  <a:srgbClr val="800000"/>
                </a:solidFill>
              </a:rPr>
              <a:t>2009 - 268 pôdnych stanovíšť</a:t>
            </a:r>
          </a:p>
          <a:p>
            <a:pPr eaLnBrk="1" hangingPunct="1"/>
            <a:r>
              <a:rPr lang="sk-SK" altLang="sk-SK" sz="1400" b="0" i="0" dirty="0">
                <a:solidFill>
                  <a:srgbClr val="800000"/>
                </a:solidFill>
              </a:rPr>
              <a:t>2015 - 230 pôdnych stanovíšť</a:t>
            </a:r>
          </a:p>
          <a:p>
            <a:pPr eaLnBrk="1" hangingPunct="1"/>
            <a:r>
              <a:rPr lang="sk-SK" altLang="sk-SK" sz="1400" b="0" i="0" dirty="0">
                <a:solidFill>
                  <a:srgbClr val="800000"/>
                </a:solidFill>
              </a:rPr>
              <a:t>2018 - 247 pôdnych stanovíšť</a:t>
            </a:r>
          </a:p>
          <a:p>
            <a:pPr eaLnBrk="1" hangingPunct="1"/>
            <a:r>
              <a:rPr lang="sk-SK" altLang="sk-SK" sz="1400" b="0" i="0" dirty="0">
                <a:solidFill>
                  <a:srgbClr val="800000"/>
                </a:solidFill>
              </a:rPr>
              <a:t>2022 - 1078 pôdnych stanovíšť</a:t>
            </a:r>
            <a:endParaRPr lang="en-US" altLang="sk-SK" sz="1400" b="0" i="0" dirty="0">
              <a:solidFill>
                <a:srgbClr val="800000"/>
              </a:solidFill>
            </a:endParaRPr>
          </a:p>
        </p:txBody>
      </p:sp>
      <p:pic>
        <p:nvPicPr>
          <p:cNvPr id="20484" name="Picture 2">
            <a:extLst>
              <a:ext uri="{FF2B5EF4-FFF2-40B4-BE49-F238E27FC236}">
                <a16:creationId xmlns:a16="http://schemas.microsoft.com/office/drawing/2014/main" id="{BA1B76C4-91ED-112B-4AFE-4A898A7D09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088" y="3629025"/>
            <a:ext cx="2293937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2">
            <a:extLst>
              <a:ext uri="{FF2B5EF4-FFF2-40B4-BE49-F238E27FC236}">
                <a16:creationId xmlns:a16="http://schemas.microsoft.com/office/drawing/2014/main" id="{129CA0C9-6AD6-AB81-BA04-F9C85C991F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488" y="5224463"/>
            <a:ext cx="2241550" cy="151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Obrázok 1">
            <a:extLst>
              <a:ext uri="{FF2B5EF4-FFF2-40B4-BE49-F238E27FC236}">
                <a16:creationId xmlns:a16="http://schemas.microsoft.com/office/drawing/2014/main" id="{CFC9CD1E-6D13-E32D-D2FB-E9B4E1A6AF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" y="1828800"/>
            <a:ext cx="3403600" cy="4797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7" name="Picture 3">
            <a:extLst>
              <a:ext uri="{FF2B5EF4-FFF2-40B4-BE49-F238E27FC236}">
                <a16:creationId xmlns:a16="http://schemas.microsoft.com/office/drawing/2014/main" id="{EC54F114-C62A-E86E-A19B-2077F9B1E1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263" y="4322763"/>
            <a:ext cx="2403475" cy="171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Obrázok 6" descr="Obrázok, na ktorom je mapa&#10;&#10;Automaticky generovaný popis">
            <a:extLst>
              <a:ext uri="{FF2B5EF4-FFF2-40B4-BE49-F238E27FC236}">
                <a16:creationId xmlns:a16="http://schemas.microsoft.com/office/drawing/2014/main" id="{D1515DDF-A600-E87B-8750-2A2DC753BF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588" y="419100"/>
            <a:ext cx="5967412" cy="355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28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ĺžnik 3">
            <a:extLst>
              <a:ext uri="{FF2B5EF4-FFF2-40B4-BE49-F238E27FC236}">
                <a16:creationId xmlns:a16="http://schemas.microsoft.com/office/drawing/2014/main" id="{57473761-4D85-68C8-EC3E-19A762CCA006}"/>
              </a:ext>
            </a:extLst>
          </p:cNvPr>
          <p:cNvSpPr/>
          <p:nvPr/>
        </p:nvSpPr>
        <p:spPr>
          <a:xfrm>
            <a:off x="111125" y="193675"/>
            <a:ext cx="9120188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k-SK" sz="2000" i="0" dirty="0">
                <a:solidFill>
                  <a:srgbClr val="C00000"/>
                </a:solidFill>
                <a:latin typeface="Arial" charset="0"/>
                <a:cs typeface="Arial" charset="0"/>
              </a:rPr>
              <a:t>Digitálne pôdne priestorové údaje Európskej únie LUCAS </a:t>
            </a:r>
            <a:r>
              <a:rPr lang="sk-SK" i="0" dirty="0">
                <a:solidFill>
                  <a:srgbClr val="C00000"/>
                </a:solidFill>
                <a:latin typeface="Arial" charset="0"/>
                <a:cs typeface="Arial" charset="0"/>
              </a:rPr>
              <a:t>(JRC – ESDAC) I.</a:t>
            </a:r>
            <a:endParaRPr lang="sk-SK" dirty="0">
              <a:solidFill>
                <a:schemeClr val="accent1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pic>
        <p:nvPicPr>
          <p:cNvPr id="21507" name="Picture 22" descr="E:\DOKUMENTY\societas\Podoznal_dni_SKCZ\CzSk_2014\EULucasTopsoil_v1.jpg">
            <a:extLst>
              <a:ext uri="{FF2B5EF4-FFF2-40B4-BE49-F238E27FC236}">
                <a16:creationId xmlns:a16="http://schemas.microsoft.com/office/drawing/2014/main" id="{4D284810-8C16-E77B-1AE2-EFE6737683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613" y="4022725"/>
            <a:ext cx="2832100" cy="2243138"/>
          </a:xfrm>
          <a:prstGeom prst="rect">
            <a:avLst/>
          </a:prstGeom>
          <a:noFill/>
          <a:ln w="15875">
            <a:solidFill>
              <a:srgbClr val="1F734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2" descr="E:\DOKUMENTY\prifUK_spu_DOC\2014\EU_Kfactor.jpg">
            <a:extLst>
              <a:ext uri="{FF2B5EF4-FFF2-40B4-BE49-F238E27FC236}">
                <a16:creationId xmlns:a16="http://schemas.microsoft.com/office/drawing/2014/main" id="{F7A2EC24-FA24-AC30-3EAB-F964C9572B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4318000"/>
            <a:ext cx="3068638" cy="24066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Tabuľka 8">
            <a:extLst>
              <a:ext uri="{FF2B5EF4-FFF2-40B4-BE49-F238E27FC236}">
                <a16:creationId xmlns:a16="http://schemas.microsoft.com/office/drawing/2014/main" id="{2A1D414E-C16D-C2BD-A065-84CC97834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581438"/>
              </p:ext>
            </p:extLst>
          </p:nvPr>
        </p:nvGraphicFramePr>
        <p:xfrm>
          <a:off x="250824" y="1641475"/>
          <a:ext cx="8459789" cy="24139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30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934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3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9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>
                          <a:solidFill>
                            <a:schemeClr val="bg1"/>
                          </a:solidFill>
                          <a:effectLst/>
                        </a:rPr>
                        <a:t>Kód </a:t>
                      </a:r>
                      <a:endParaRPr lang="sk-SK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8A8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>
                          <a:solidFill>
                            <a:schemeClr val="bg1"/>
                          </a:solidFill>
                          <a:effectLst/>
                        </a:rPr>
                        <a:t>Metóda</a:t>
                      </a:r>
                      <a:endParaRPr lang="sk-SK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8A8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>
                          <a:solidFill>
                            <a:schemeClr val="bg1"/>
                          </a:solidFill>
                          <a:effectLst/>
                        </a:rPr>
                        <a:t>jednotka</a:t>
                      </a:r>
                      <a:endParaRPr lang="sk-SK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8A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hrubozrnná frakcia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ISO 11464.2006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+mj-lt"/>
                        </a:rPr>
                        <a:t>v 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%</a:t>
                      </a:r>
                      <a:endParaRPr lang="sk-SK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íl/prach/piesok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200" dirty="0">
                          <a:effectLst/>
                        </a:rPr>
                        <a:t>ISO 11277.1998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+mj-lt"/>
                        </a:rPr>
                        <a:t>v 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%</a:t>
                      </a:r>
                      <a:endParaRPr lang="sk-SK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pH (H</a:t>
                      </a:r>
                      <a:r>
                        <a:rPr lang="sk-SK" sz="1200" baseline="-25000" dirty="0">
                          <a:effectLst/>
                        </a:rPr>
                        <a:t>2</a:t>
                      </a:r>
                      <a:r>
                        <a:rPr lang="sk-SK" sz="1200" dirty="0">
                          <a:effectLst/>
                        </a:rPr>
                        <a:t>O, CaCl</a:t>
                      </a:r>
                      <a:r>
                        <a:rPr lang="sk-SK" sz="1200" baseline="-25000" dirty="0">
                          <a:effectLst/>
                        </a:rPr>
                        <a:t>2</a:t>
                      </a:r>
                      <a:r>
                        <a:rPr lang="sk-SK" sz="1200" dirty="0">
                          <a:effectLst/>
                        </a:rPr>
                        <a:t>)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200" dirty="0">
                          <a:effectLst/>
                        </a:rPr>
                        <a:t>ISO 10390.1994, ISO 10390.1994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+mj-lt"/>
                        </a:rPr>
                        <a:t>-</a:t>
                      </a:r>
                      <a:endParaRPr lang="sk-SK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OC (obsah organického uhlíka)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ISO 10694.1995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+mj-lt"/>
                        </a:rPr>
                        <a:t>g/kg</a:t>
                      </a:r>
                      <a:endParaRPr lang="sk-SK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2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CaCO</a:t>
                      </a:r>
                      <a:r>
                        <a:rPr lang="sk-SK" sz="1200" baseline="-25000" dirty="0">
                          <a:effectLst/>
                        </a:rPr>
                        <a:t>3  </a:t>
                      </a:r>
                      <a:r>
                        <a:rPr lang="sk-SK" sz="1200" dirty="0"/>
                        <a:t>(obsah uhličitanov)</a:t>
                      </a:r>
                      <a:endParaRPr lang="sk-SK" sz="1200" baseline="0" dirty="0">
                        <a:effectLst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200" dirty="0">
                          <a:effectLst/>
                        </a:rPr>
                        <a:t>ISO 10693.1994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+mj-lt"/>
                        </a:rPr>
                        <a:t>g/kg</a:t>
                      </a:r>
                      <a:endParaRPr lang="sk-SK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0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N/P/K (obsah N,P, extrahovateľný K)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200" dirty="0">
                          <a:effectLst/>
                        </a:rPr>
                        <a:t>ISO 11261.1995, ISO 11263. 1994, USDA, 2004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+mj-lt"/>
                        </a:rPr>
                        <a:t>g/kg(N), mg/kg(P,K) </a:t>
                      </a:r>
                      <a:endParaRPr lang="sk-SK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CEC (katiónová výmenná kapacita</a:t>
                      </a:r>
                      <a:r>
                        <a:rPr lang="sk-SK" sz="1200" dirty="0">
                          <a:effectLst/>
                          <a:latin typeface="Calibri"/>
                          <a:cs typeface="Times New Roman"/>
                        </a:rPr>
                        <a:t>)</a:t>
                      </a:r>
                      <a:endParaRPr lang="sk-SK" sz="1200" dirty="0">
                        <a:effectLst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ISO 11260. 1994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 err="1">
                          <a:effectLst/>
                          <a:latin typeface="+mj-lt"/>
                        </a:rPr>
                        <a:t>cmol</a:t>
                      </a:r>
                      <a:r>
                        <a:rPr lang="sk-SK" sz="1200" dirty="0">
                          <a:effectLst/>
                          <a:latin typeface="+mj-lt"/>
                        </a:rPr>
                        <a:t>(+)/kg</a:t>
                      </a:r>
                      <a:endParaRPr lang="sk-SK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81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##MULTISPEKTRÁLNE ANALÝZY  (vlnové dĺžky merania (400-2499,5 nm) a nameraná odrazivosť (</a:t>
                      </a:r>
                      <a:r>
                        <a:rPr lang="sk-SK" sz="12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nnn,nn</a:t>
                      </a:r>
                      <a:r>
                        <a:rPr lang="sk-SK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; </a:t>
                      </a:r>
                      <a:r>
                        <a:rPr lang="sk-SK" sz="12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n,nnnnnn</a:t>
                      </a:r>
                      <a:r>
                        <a:rPr lang="sk-SK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200" dirty="0">
                          <a:effectLst/>
                        </a:rPr>
                        <a:t>FOSS </a:t>
                      </a:r>
                      <a:r>
                        <a:rPr lang="sk-SK" sz="1200" dirty="0" err="1">
                          <a:effectLst/>
                        </a:rPr>
                        <a:t>Manual</a:t>
                      </a:r>
                      <a:r>
                        <a:rPr lang="sk-SK" sz="1200" dirty="0">
                          <a:effectLst/>
                        </a:rPr>
                        <a:t> 2009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1560" name="Obdĺžnik 1">
            <a:extLst>
              <a:ext uri="{FF2B5EF4-FFF2-40B4-BE49-F238E27FC236}">
                <a16:creationId xmlns:a16="http://schemas.microsoft.com/office/drawing/2014/main" id="{AEB00562-75A2-3AF8-E119-616AC3D001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251" y="4786091"/>
            <a:ext cx="391636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sk-SK" altLang="sk-SK" b="0" i="0" dirty="0">
                <a:solidFill>
                  <a:schemeClr val="tx1"/>
                </a:solidFill>
              </a:rPr>
              <a:t>Výsledky priestorovej variability základných fyzikálno-chemických analýz a odvodených pôdnych analýz boli spracovávané s využitím metód digitálneho pôdneho mapovania.</a:t>
            </a:r>
          </a:p>
        </p:txBody>
      </p:sp>
      <p:sp>
        <p:nvSpPr>
          <p:cNvPr id="21561" name="Obdĺžnik 7">
            <a:extLst>
              <a:ext uri="{FF2B5EF4-FFF2-40B4-BE49-F238E27FC236}">
                <a16:creationId xmlns:a16="http://schemas.microsoft.com/office/drawing/2014/main" id="{11824ABA-E6F7-E4CE-DF40-1B69A26EB0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693" y="656431"/>
            <a:ext cx="878205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sk-SK" altLang="sk-SK" b="0" i="0" dirty="0">
                <a:solidFill>
                  <a:schemeClr val="tx1"/>
                </a:solidFill>
              </a:rPr>
              <a:t>Údaje z etapy </a:t>
            </a:r>
            <a:r>
              <a:rPr lang="sk-SK" altLang="sk-SK" i="0" dirty="0">
                <a:solidFill>
                  <a:schemeClr val="tx1"/>
                </a:solidFill>
              </a:rPr>
              <a:t>Lucas 2009</a:t>
            </a:r>
            <a:r>
              <a:rPr lang="sk-SK" altLang="sk-SK" b="0" i="0" dirty="0">
                <a:solidFill>
                  <a:schemeClr val="tx1"/>
                </a:solidFill>
              </a:rPr>
              <a:t> predstavovali základné fyzikálno-chemické analýzy, obsah N,P,K, charakteristiky nasýtenosti sorpčného komplexu a multispektrálne analýzy (prístupné verejnosti)</a:t>
            </a:r>
          </a:p>
        </p:txBody>
      </p:sp>
    </p:spTree>
  </p:cSld>
  <p:clrMapOvr>
    <a:masterClrMapping/>
  </p:clrMapOvr>
  <p:transition advClick="0" advTm="28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Skupina 1">
            <a:extLst>
              <a:ext uri="{FF2B5EF4-FFF2-40B4-BE49-F238E27FC236}">
                <a16:creationId xmlns:a16="http://schemas.microsoft.com/office/drawing/2014/main" id="{EBAE3C14-FEF7-582B-AC23-D655558F36F2}"/>
              </a:ext>
            </a:extLst>
          </p:cNvPr>
          <p:cNvGrpSpPr>
            <a:grpSpLocks/>
          </p:cNvGrpSpPr>
          <p:nvPr/>
        </p:nvGrpSpPr>
        <p:grpSpPr bwMode="auto">
          <a:xfrm>
            <a:off x="617538" y="547688"/>
            <a:ext cx="3157293" cy="1855543"/>
            <a:chOff x="153987" y="2828925"/>
            <a:chExt cx="3890963" cy="3865562"/>
          </a:xfrm>
        </p:grpSpPr>
        <p:pic>
          <p:nvPicPr>
            <p:cNvPr id="22596" name="Picture 2" descr="D:\DOKUMENTY\prifUK_spu_DOC\2016\textureUSDA.jpg">
              <a:extLst>
                <a:ext uri="{FF2B5EF4-FFF2-40B4-BE49-F238E27FC236}">
                  <a16:creationId xmlns:a16="http://schemas.microsoft.com/office/drawing/2014/main" id="{BB2C078C-1C1E-F882-8D84-A050FF6134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850" y="2828925"/>
              <a:ext cx="3384550" cy="3384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7" name="Picture 5" descr="D:\DOKUMENTY\prifUK_spu_DOC\2016\silt.jpg">
              <a:extLst>
                <a:ext uri="{FF2B5EF4-FFF2-40B4-BE49-F238E27FC236}">
                  <a16:creationId xmlns:a16="http://schemas.microsoft.com/office/drawing/2014/main" id="{89F8CA70-D33F-E80B-49DD-0F39150029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987" y="5068887"/>
              <a:ext cx="1624013" cy="162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8" name="Picture 6" descr="D:\DOKUMENTY\prifUK_spu_DOC\2016\sand.jpg">
              <a:extLst>
                <a:ext uri="{FF2B5EF4-FFF2-40B4-BE49-F238E27FC236}">
                  <a16:creationId xmlns:a16="http://schemas.microsoft.com/office/drawing/2014/main" id="{25CE0213-2DD8-0F87-130D-2F576FFFCC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8087" y="4597400"/>
              <a:ext cx="1616075" cy="1616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9" name="Picture 7" descr="D:\DOKUMENTY\prifUK_spu_DOC\2016\OrganicCarbon.jpg">
              <a:extLst>
                <a:ext uri="{FF2B5EF4-FFF2-40B4-BE49-F238E27FC236}">
                  <a16:creationId xmlns:a16="http://schemas.microsoft.com/office/drawing/2014/main" id="{A3D12184-74AA-D85D-C3CE-6BB8F04970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9675" y="5129212"/>
              <a:ext cx="1565275" cy="1565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Obdĺžnik 6">
            <a:extLst>
              <a:ext uri="{FF2B5EF4-FFF2-40B4-BE49-F238E27FC236}">
                <a16:creationId xmlns:a16="http://schemas.microsoft.com/office/drawing/2014/main" id="{AE7A1508-F01E-50AD-85DE-CD3FDFD92EAA}"/>
              </a:ext>
            </a:extLst>
          </p:cNvPr>
          <p:cNvSpPr/>
          <p:nvPr/>
        </p:nvSpPr>
        <p:spPr>
          <a:xfrm>
            <a:off x="0" y="147638"/>
            <a:ext cx="9307513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k-SK" sz="2000" i="0" dirty="0">
                <a:solidFill>
                  <a:srgbClr val="C00000"/>
                </a:solidFill>
                <a:latin typeface="Arial" charset="0"/>
                <a:cs typeface="Arial" charset="0"/>
              </a:rPr>
              <a:t>Digitálne pôdne priestorové údaje Európskej únie LUCAS </a:t>
            </a:r>
            <a:r>
              <a:rPr lang="sk-SK" i="0" dirty="0">
                <a:solidFill>
                  <a:srgbClr val="C00000"/>
                </a:solidFill>
                <a:latin typeface="Arial" charset="0"/>
                <a:cs typeface="Arial" charset="0"/>
              </a:rPr>
              <a:t>(JRC – ESDAC) II.</a:t>
            </a:r>
            <a:endParaRPr lang="sk-SK" dirty="0">
              <a:solidFill>
                <a:schemeClr val="accent1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22532" name="Obdĺžnik 7">
            <a:extLst>
              <a:ext uri="{FF2B5EF4-FFF2-40B4-BE49-F238E27FC236}">
                <a16:creationId xmlns:a16="http://schemas.microsoft.com/office/drawing/2014/main" id="{56D690DA-F129-7C3E-0C83-4FA1BE7BF7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8475" y="561975"/>
            <a:ext cx="443706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sk-SK" altLang="sk-SK" sz="1600" b="0" i="0" dirty="0">
                <a:solidFill>
                  <a:schemeClr val="tx1"/>
                </a:solidFill>
              </a:rPr>
              <a:t>Zdrojové údaje </a:t>
            </a:r>
            <a:r>
              <a:rPr lang="sk-SK" altLang="sk-SK" sz="1600" i="0" dirty="0">
                <a:solidFill>
                  <a:schemeClr val="tx1"/>
                </a:solidFill>
              </a:rPr>
              <a:t>Lucas 2015</a:t>
            </a:r>
            <a:r>
              <a:rPr lang="sk-SK" altLang="sk-SK" sz="1600" b="0" i="0" dirty="0">
                <a:solidFill>
                  <a:schemeClr val="tx1"/>
                </a:solidFill>
              </a:rPr>
              <a:t>. Laboratórne metódy pre analýzy pôdnych vlastností v 2015 boli rovnaké ako pri LUCAS 2009 (2012). </a:t>
            </a:r>
          </a:p>
          <a:p>
            <a:pPr algn="just" eaLnBrk="1" hangingPunct="1"/>
            <a:r>
              <a:rPr lang="sk-SK" altLang="sk-SK" sz="1600" b="0" i="0" dirty="0">
                <a:solidFill>
                  <a:schemeClr val="tx1"/>
                </a:solidFill>
              </a:rPr>
              <a:t>Analýza zrnitostných frakcií sa neuskutočnila na vzorkách z opätovne navštíveného bodu (</a:t>
            </a:r>
            <a:r>
              <a:rPr lang="sk-SK" altLang="sk-SK" sz="1600" b="0" i="0" dirty="0" err="1">
                <a:solidFill>
                  <a:schemeClr val="tx1"/>
                </a:solidFill>
              </a:rPr>
              <a:t>t.j</a:t>
            </a:r>
            <a:r>
              <a:rPr lang="sk-SK" altLang="sk-SK" sz="1600" b="0" i="0" dirty="0">
                <a:solidFill>
                  <a:schemeClr val="tx1"/>
                </a:solidFill>
              </a:rPr>
              <a:t>. 2009/2012 a 2015), pretože túto vlastnosť možno považovať za stabilnú počas intervalu medzi prieskumami</a:t>
            </a:r>
          </a:p>
        </p:txBody>
      </p:sp>
      <p:graphicFrame>
        <p:nvGraphicFramePr>
          <p:cNvPr id="10" name="Tabuľka 9">
            <a:extLst>
              <a:ext uri="{FF2B5EF4-FFF2-40B4-BE49-F238E27FC236}">
                <a16:creationId xmlns:a16="http://schemas.microsoft.com/office/drawing/2014/main" id="{9211542D-D5FA-C729-E728-DEC9ABB000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610166"/>
              </p:ext>
            </p:extLst>
          </p:nvPr>
        </p:nvGraphicFramePr>
        <p:xfrm>
          <a:off x="295642" y="2638365"/>
          <a:ext cx="8552716" cy="33949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116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19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219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336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>
                          <a:solidFill>
                            <a:schemeClr val="bg1"/>
                          </a:solidFill>
                          <a:effectLst/>
                        </a:rPr>
                        <a:t>Kód </a:t>
                      </a:r>
                      <a:endParaRPr lang="sk-SK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8A8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>
                          <a:solidFill>
                            <a:schemeClr val="bg1"/>
                          </a:solidFill>
                          <a:effectLst/>
                        </a:rPr>
                        <a:t>Metóda</a:t>
                      </a:r>
                      <a:endParaRPr lang="sk-SK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8A8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>
                          <a:solidFill>
                            <a:schemeClr val="bg1"/>
                          </a:solidFill>
                          <a:effectLst/>
                        </a:rPr>
                        <a:t>popis</a:t>
                      </a:r>
                      <a:endParaRPr lang="sk-SK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8A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6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hrubozrnná frakcia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ISO 11464:2006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frakcia (2-60 mm), preosievanie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44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íl/prach/piesok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ISO 11277:1998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ISO 13320:2009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+mn-lt"/>
                          <a:ea typeface="+mn-ea"/>
                          <a:cs typeface="+mn-cs"/>
                        </a:rPr>
                        <a:t>-iba laser. difrakcia (2015) na nových miestach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6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pH (H</a:t>
                      </a:r>
                      <a:r>
                        <a:rPr lang="sk-SK" sz="1200" baseline="-25000" dirty="0">
                          <a:effectLst/>
                        </a:rPr>
                        <a:t>2</a:t>
                      </a:r>
                      <a:r>
                        <a:rPr lang="sk-SK" sz="1200" dirty="0">
                          <a:effectLst/>
                        </a:rPr>
                        <a:t>O, CaCl</a:t>
                      </a:r>
                      <a:r>
                        <a:rPr lang="sk-SK" sz="1200" baseline="-25000" dirty="0">
                          <a:effectLst/>
                        </a:rPr>
                        <a:t>2</a:t>
                      </a:r>
                      <a:r>
                        <a:rPr lang="sk-SK" sz="1200" dirty="0">
                          <a:effectLst/>
                        </a:rPr>
                        <a:t>)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ISO 10390:2005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s</a:t>
                      </a:r>
                      <a:r>
                        <a:rPr lang="pt-BR" sz="1200" dirty="0">
                          <a:effectLst/>
                        </a:rPr>
                        <a:t>klenená elektróda v 1:5 suspenzii pôdy v H</a:t>
                      </a:r>
                      <a:r>
                        <a:rPr lang="pt-BR" sz="1200" baseline="-25000" dirty="0">
                          <a:effectLst/>
                        </a:rPr>
                        <a:t>2</a:t>
                      </a:r>
                      <a:r>
                        <a:rPr lang="pt-BR" sz="1200" dirty="0">
                          <a:effectLst/>
                        </a:rPr>
                        <a:t>0 a CaCl</a:t>
                      </a:r>
                      <a:r>
                        <a:rPr lang="pt-BR" sz="1200" baseline="-25000" dirty="0">
                          <a:effectLst/>
                        </a:rPr>
                        <a:t>2</a:t>
                      </a:r>
                      <a:endParaRPr lang="sk-SK" sz="1200" baseline="-25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6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OC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ISO 10694:1995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suché spaľovanie (elementárna analýza)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66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CaCO</a:t>
                      </a:r>
                      <a:r>
                        <a:rPr lang="sk-SK" sz="1200" baseline="-25000" dirty="0">
                          <a:effectLst/>
                        </a:rPr>
                        <a:t>3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ISO 10693:1995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objemová metóda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44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N/P/K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ISO 11261:1995, ISO 11263:1194, USDA−NRCS, 2004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modifikov. Kjeldahl. (N), spektrometrické stanovenie (P), atómová absorpčná spektrometria (K), 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99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CEC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ISO 11260:1994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roztok BaCl</a:t>
                      </a:r>
                      <a:r>
                        <a:rPr lang="sk-SK" sz="1200" baseline="-25000" dirty="0">
                          <a:effectLst/>
                        </a:rPr>
                        <a:t>2</a:t>
                      </a:r>
                      <a:endParaRPr lang="sk-SK" sz="1200" baseline="-25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00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+mj-lt"/>
                        </a:rPr>
                        <a:t>multispektrálna spektroskopia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skupina pôdnej spektroskopie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sk-SK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/>
                        <a:t>merania difúznej odrazivosti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66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mineralógia</a:t>
                      </a:r>
                      <a:r>
                        <a:rPr lang="sk-SK" sz="1200" baseline="0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 ílov</a:t>
                      </a:r>
                      <a:endParaRPr lang="sk-SK" sz="1200" dirty="0">
                        <a:solidFill>
                          <a:srgbClr val="C00000"/>
                        </a:solidFill>
                        <a:effectLst/>
                        <a:latin typeface="+mj-lt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röntgenová difrakcia</a:t>
                      </a: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Vzory </a:t>
                      </a:r>
                      <a:r>
                        <a:rPr lang="sk-SK" sz="1200" dirty="0" err="1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r.difr</a:t>
                      </a:r>
                      <a:r>
                        <a:rPr lang="sk-SK" sz="1200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. orientovaných agregátov (2015)</a:t>
                      </a: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BlokTextu 2">
            <a:extLst>
              <a:ext uri="{FF2B5EF4-FFF2-40B4-BE49-F238E27FC236}">
                <a16:creationId xmlns:a16="http://schemas.microsoft.com/office/drawing/2014/main" id="{25FCA596-E7C3-0940-5078-11B2C31FABDE}"/>
              </a:ext>
            </a:extLst>
          </p:cNvPr>
          <p:cNvSpPr txBox="1"/>
          <p:nvPr/>
        </p:nvSpPr>
        <p:spPr>
          <a:xfrm>
            <a:off x="0" y="6065163"/>
            <a:ext cx="900332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sk-SK" sz="1600" b="0" i="0" dirty="0">
                <a:solidFill>
                  <a:schemeClr val="tx1"/>
                </a:solidFill>
              </a:rPr>
              <a:t>- odber LUCAS vzoriek rýľom: efektívna metóda na monitorovanie ornice (regionálna/kontinentálna úroveň EÚ), 90% opätovné navštívenie bodov, pokrytie 28 členských krajín, vzorky nad 1000 </a:t>
            </a:r>
            <a:r>
              <a:rPr lang="sk-SK" sz="1600" b="0" i="0" dirty="0" err="1">
                <a:solidFill>
                  <a:schemeClr val="tx1"/>
                </a:solidFill>
              </a:rPr>
              <a:t>m.n.m</a:t>
            </a:r>
            <a:r>
              <a:rPr lang="sk-SK" sz="1600" b="0" i="0" dirty="0">
                <a:solidFill>
                  <a:schemeClr val="tx1"/>
                </a:solidFill>
              </a:rPr>
              <a:t>.</a:t>
            </a:r>
          </a:p>
        </p:txBody>
      </p:sp>
    </p:spTree>
  </p:cSld>
  <p:clrMapOvr>
    <a:masterClrMapping/>
  </p:clrMapOvr>
  <p:transition advClick="0" advTm="28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ĺžnik 6">
            <a:extLst>
              <a:ext uri="{FF2B5EF4-FFF2-40B4-BE49-F238E27FC236}">
                <a16:creationId xmlns:a16="http://schemas.microsoft.com/office/drawing/2014/main" id="{7AA84DB7-E551-E308-42B3-7E00D89A419C}"/>
              </a:ext>
            </a:extLst>
          </p:cNvPr>
          <p:cNvSpPr/>
          <p:nvPr/>
        </p:nvSpPr>
        <p:spPr>
          <a:xfrm>
            <a:off x="0" y="19050"/>
            <a:ext cx="922655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k-SK" sz="2000" i="0" dirty="0">
                <a:solidFill>
                  <a:srgbClr val="C00000"/>
                </a:solidFill>
                <a:latin typeface="Arial" charset="0"/>
                <a:cs typeface="Arial" charset="0"/>
              </a:rPr>
              <a:t>Digitálne pôdne priestorové údaje Európskej únie LUCAS </a:t>
            </a:r>
            <a:r>
              <a:rPr lang="sk-SK" i="0" dirty="0">
                <a:solidFill>
                  <a:srgbClr val="C00000"/>
                </a:solidFill>
                <a:latin typeface="Arial" charset="0"/>
                <a:cs typeface="Arial" charset="0"/>
              </a:rPr>
              <a:t>(JRC – ESDAC) III.</a:t>
            </a:r>
            <a:endParaRPr lang="sk-SK" dirty="0">
              <a:solidFill>
                <a:schemeClr val="accent1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10" name="Tabuľka 9">
            <a:extLst>
              <a:ext uri="{FF2B5EF4-FFF2-40B4-BE49-F238E27FC236}">
                <a16:creationId xmlns:a16="http://schemas.microsoft.com/office/drawing/2014/main" id="{524D838B-08C8-1C57-ABEC-2ADC028E9F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874098"/>
              </p:ext>
            </p:extLst>
          </p:nvPr>
        </p:nvGraphicFramePr>
        <p:xfrm>
          <a:off x="250825" y="503238"/>
          <a:ext cx="8658712" cy="55666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33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831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417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96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>
                          <a:solidFill>
                            <a:schemeClr val="bg1"/>
                          </a:solidFill>
                          <a:effectLst/>
                        </a:rPr>
                        <a:t>Kód </a:t>
                      </a:r>
                      <a:endParaRPr lang="sk-SK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8A8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>
                          <a:solidFill>
                            <a:schemeClr val="bg1"/>
                          </a:solidFill>
                          <a:effectLst/>
                        </a:rPr>
                        <a:t>Metóda</a:t>
                      </a:r>
                      <a:endParaRPr lang="sk-SK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8A8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>
                          <a:solidFill>
                            <a:schemeClr val="bg1"/>
                          </a:solidFill>
                          <a:effectLst/>
                        </a:rPr>
                        <a:t>popis</a:t>
                      </a:r>
                      <a:endParaRPr lang="sk-SK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8A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3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objemová hmotnosť (10% pôdnych vzoriek)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adaptovaná ISO 11272:2017</a:t>
                      </a: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Počítané z hmotnosti a objemu z pôdnej vzorky (známy objem, 100 cm</a:t>
                      </a:r>
                      <a:r>
                        <a:rPr lang="sk-SK" sz="1200" baseline="30000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sk-SK" sz="1200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7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hrubozrnná frakcia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ISO 11464:2006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frakcia (2-60 mm), preosievanie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íl/prach/piesok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ISO 11277:1998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ISO 13320:2009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+mn-lt"/>
                          <a:ea typeface="+mn-ea"/>
                          <a:cs typeface="+mn-cs"/>
                        </a:rPr>
                        <a:t>-iba laser. difrakcia (2018) na nových miestach</a:t>
                      </a: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pH (H</a:t>
                      </a:r>
                      <a:r>
                        <a:rPr lang="sk-SK" sz="1200" baseline="-25000" dirty="0">
                          <a:effectLst/>
                        </a:rPr>
                        <a:t>2</a:t>
                      </a:r>
                      <a:r>
                        <a:rPr lang="sk-SK" sz="1200" dirty="0">
                          <a:effectLst/>
                        </a:rPr>
                        <a:t>O, CaCl</a:t>
                      </a:r>
                      <a:r>
                        <a:rPr lang="sk-SK" sz="1200" baseline="-25000" dirty="0">
                          <a:effectLst/>
                        </a:rPr>
                        <a:t>2</a:t>
                      </a:r>
                      <a:r>
                        <a:rPr lang="sk-SK" sz="1200" dirty="0">
                          <a:effectLst/>
                        </a:rPr>
                        <a:t>)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ISO 10390:2005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>
                          <a:effectLst/>
                        </a:rPr>
                        <a:t>sklenená elektróda v 1:5 suspenzii pôdy v H20 a CaCl2</a:t>
                      </a: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83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Vodivosť (elektrická)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ISO 11265:1994</a:t>
                      </a: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Kovové elektródy vo vodnom extrakte pôdy</a:t>
                      </a: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7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OC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ISO 10694:1995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suché spaľovanie (elementárna analýza)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7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CaCO</a:t>
                      </a:r>
                      <a:r>
                        <a:rPr lang="sk-SK" sz="1200" baseline="-25000" dirty="0">
                          <a:effectLst/>
                        </a:rPr>
                        <a:t>3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ISO 10693:1995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objemová metóda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N/P/K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ISO 11261:1995, ISO 11263:1994, USDA−NRCS, 2004</a:t>
                      </a: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 err="1">
                          <a:effectLst/>
                        </a:rPr>
                        <a:t>modifikov</a:t>
                      </a:r>
                      <a:r>
                        <a:rPr lang="sk-SK" sz="1200" dirty="0">
                          <a:effectLst/>
                        </a:rPr>
                        <a:t>. </a:t>
                      </a:r>
                      <a:r>
                        <a:rPr lang="sk-SK" sz="1200" dirty="0" err="1">
                          <a:effectLst/>
                        </a:rPr>
                        <a:t>Kjeldahl</a:t>
                      </a:r>
                      <a:r>
                        <a:rPr lang="sk-SK" sz="1200" dirty="0">
                          <a:effectLst/>
                        </a:rPr>
                        <a:t>. (N), </a:t>
                      </a:r>
                      <a:r>
                        <a:rPr lang="sk-SK" sz="1200" dirty="0" err="1">
                          <a:effectLst/>
                        </a:rPr>
                        <a:t>spektrometrické</a:t>
                      </a:r>
                      <a:r>
                        <a:rPr lang="sk-SK" sz="1200" dirty="0">
                          <a:effectLst/>
                        </a:rPr>
                        <a:t> stanovenie (P), atómová absorpčná spektrometria (K), </a:t>
                      </a: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83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rgbClr val="C00000"/>
                          </a:solidFill>
                          <a:effectLst/>
                        </a:rPr>
                        <a:t>o</a:t>
                      </a:r>
                      <a:r>
                        <a:rPr lang="pt-BR" sz="1200" dirty="0">
                          <a:solidFill>
                            <a:srgbClr val="C00000"/>
                          </a:solidFill>
                          <a:effectLst/>
                        </a:rPr>
                        <a:t>xalátom extrahovateľné Fe a Al</a:t>
                      </a:r>
                      <a:endParaRPr lang="sk-SK" sz="120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 err="1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Ross</a:t>
                      </a:r>
                      <a:r>
                        <a:rPr lang="sk-SK" sz="1200" dirty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 and </a:t>
                      </a:r>
                      <a:r>
                        <a:rPr lang="sk-SK" sz="1200" dirty="0" err="1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Wang</a:t>
                      </a:r>
                      <a:r>
                        <a:rPr lang="sk-SK" sz="1200" dirty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, (1993)</a:t>
                      </a: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šťavelan amónny (využitím metódy)</a:t>
                      </a: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9209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+mj-lt"/>
                        </a:rPr>
                        <a:t>chemické prvky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ISO 11466: 1995</a:t>
                      </a: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Stopové prvky získané vo vodnom roztoku. Výsledný roztok sa analyzuje pomocou indukčne viazanej plazmovej optickej emisnej spektrometrie</a:t>
                      </a: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6187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Biodiverzita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20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Analýza DNA. </a:t>
                      </a:r>
                      <a:r>
                        <a:rPr lang="sk-SK" sz="1200" kern="1200" dirty="0" err="1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Orgiazzi</a:t>
                      </a:r>
                      <a:r>
                        <a:rPr lang="sk-SK" sz="120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et </a:t>
                      </a:r>
                      <a:r>
                        <a:rPr lang="sk-SK" sz="1200" kern="1200" dirty="0" err="1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al</a:t>
                      </a:r>
                      <a:r>
                        <a:rPr lang="sk-SK" sz="120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(2022)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sk-SK" sz="1200" dirty="0">
                        <a:solidFill>
                          <a:srgbClr val="C0000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Extrakcia DNA, amplifikácia a </a:t>
                      </a:r>
                      <a:r>
                        <a:rPr lang="sk-SK" sz="1200" dirty="0" err="1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sekvenovanie</a:t>
                      </a:r>
                      <a:r>
                        <a:rPr lang="sk-SK" sz="1200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pomocou platforiem </a:t>
                      </a:r>
                      <a:r>
                        <a:rPr lang="sk-SK" sz="1200" dirty="0" err="1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Illumina</a:t>
                      </a:r>
                      <a:r>
                        <a:rPr lang="sk-SK" sz="1200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a </a:t>
                      </a:r>
                      <a:r>
                        <a:rPr lang="sk-SK" sz="1200" dirty="0" err="1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PacBio</a:t>
                      </a:r>
                      <a:endParaRPr lang="sk-SK" sz="12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028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Prípravky na ochranu rastlín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3B8BB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Rôzne metódy viď: </a:t>
                      </a:r>
                      <a:r>
                        <a:rPr lang="sk-SK" sz="1200" dirty="0" err="1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Fernandez-Ugalde</a:t>
                      </a:r>
                      <a:r>
                        <a:rPr lang="sk-SK" sz="1200" dirty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, O et al. </a:t>
                      </a:r>
                      <a:r>
                        <a:rPr lang="en-US" sz="1200" dirty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LUCAS 2018 Soil Module. Presentation of dataset and results</a:t>
                      </a:r>
                      <a:r>
                        <a:rPr lang="sk-SK" sz="1200" dirty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sk-SK" sz="1200" dirty="0" err="1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Luxembourg</a:t>
                      </a:r>
                      <a:r>
                        <a:rPr lang="sk-SK" sz="1200" dirty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. 2022</a:t>
                      </a:r>
                    </a:p>
                  </a:txBody>
                  <a:tcPr marL="68578" marR="68578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sk-SK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0" marB="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3" name="BlokTextu 2">
            <a:extLst>
              <a:ext uri="{FF2B5EF4-FFF2-40B4-BE49-F238E27FC236}">
                <a16:creationId xmlns:a16="http://schemas.microsoft.com/office/drawing/2014/main" id="{85B66CB4-A97A-FBA0-BEF2-CBFCC766FE3F}"/>
              </a:ext>
            </a:extLst>
          </p:cNvPr>
          <p:cNvSpPr txBox="1"/>
          <p:nvPr/>
        </p:nvSpPr>
        <p:spPr>
          <a:xfrm>
            <a:off x="167054" y="6263025"/>
            <a:ext cx="874248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sk-SK" sz="1600" b="0" i="0" dirty="0">
                <a:solidFill>
                  <a:schemeClr val="tx1"/>
                </a:solidFill>
              </a:rPr>
              <a:t>Údaje </a:t>
            </a:r>
            <a:r>
              <a:rPr lang="sk-SK" sz="1600" i="0" dirty="0">
                <a:solidFill>
                  <a:schemeClr val="tx1"/>
                </a:solidFill>
              </a:rPr>
              <a:t>Lucas 2018.</a:t>
            </a:r>
            <a:r>
              <a:rPr lang="sk-SK" sz="1600" b="0" i="0" dirty="0">
                <a:solidFill>
                  <a:schemeClr val="tx1"/>
                </a:solidFill>
              </a:rPr>
              <a:t> Procesy validácie údajov (zabezpečenie presnosti, úplnosti a konzistentnosti údajov).</a:t>
            </a:r>
          </a:p>
        </p:txBody>
      </p:sp>
    </p:spTree>
  </p:cSld>
  <p:clrMapOvr>
    <a:masterClrMapping/>
  </p:clrMapOvr>
  <p:transition advClick="0" advTm="28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lokTextu 4">
            <a:extLst>
              <a:ext uri="{FF2B5EF4-FFF2-40B4-BE49-F238E27FC236}">
                <a16:creationId xmlns:a16="http://schemas.microsoft.com/office/drawing/2014/main" id="{B1406A9C-1CE3-9DF5-AA5C-7AA02CD2F6EA}"/>
              </a:ext>
            </a:extLst>
          </p:cNvPr>
          <p:cNvSpPr txBox="1"/>
          <p:nvPr/>
        </p:nvSpPr>
        <p:spPr>
          <a:xfrm>
            <a:off x="3223846" y="134814"/>
            <a:ext cx="57911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sk-SK" i="0" dirty="0">
                <a:solidFill>
                  <a:srgbClr val="C00000"/>
                </a:solidFill>
              </a:rPr>
              <a:t>Porovnanie súboru údajov projektu LUCAS a národného systému monitorovania pôdnych údajov (SIMS) v rámci EU projektu EJP SOIL.</a:t>
            </a:r>
          </a:p>
        </p:txBody>
      </p:sp>
      <p:sp>
        <p:nvSpPr>
          <p:cNvPr id="9" name="BlokTextu 8">
            <a:extLst>
              <a:ext uri="{FF2B5EF4-FFF2-40B4-BE49-F238E27FC236}">
                <a16:creationId xmlns:a16="http://schemas.microsoft.com/office/drawing/2014/main" id="{EA0EC4DF-890C-7862-7DFE-D498332BF762}"/>
              </a:ext>
            </a:extLst>
          </p:cNvPr>
          <p:cNvSpPr txBox="1"/>
          <p:nvPr/>
        </p:nvSpPr>
        <p:spPr>
          <a:xfrm>
            <a:off x="295537" y="1211052"/>
            <a:ext cx="871950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sk-SK" sz="1600" b="0" i="0" dirty="0">
                <a:solidFill>
                  <a:schemeClr val="tx1"/>
                </a:solidFill>
              </a:rPr>
              <a:t>cieľ úlohy 6.3. Pracovného balíka 6 je porovnať súbory údajov o pôde medzi projektom LUCAS a národným systémom monitorovania informácií o pôde (SIMS/ČMS_P)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sk-SK" sz="1600" b="0" i="0" dirty="0">
                <a:solidFill>
                  <a:schemeClr val="tx1"/>
                </a:solidFill>
              </a:rPr>
              <a:t>bola vytvorená webová stránka určená na to, aby používateľom poskytla proces porovnávania, ako aj R* kód na vykonanie analýzy (</a:t>
            </a:r>
            <a:r>
              <a:rPr lang="sk-SK" sz="1600" b="0" i="0" dirty="0" err="1">
                <a:solidFill>
                  <a:schemeClr val="tx1"/>
                </a:solidFill>
              </a:rPr>
              <a:t>GitLab</a:t>
            </a:r>
            <a:r>
              <a:rPr lang="sk-SK" sz="1600" b="0" i="0" dirty="0">
                <a:solidFill>
                  <a:schemeClr val="tx1"/>
                </a:solidFill>
              </a:rPr>
              <a:t>/webový Git repozitár)</a:t>
            </a:r>
          </a:p>
          <a:p>
            <a:pPr algn="just"/>
            <a:r>
              <a:rPr lang="sk-SK" sz="1600" b="0" i="0" dirty="0">
                <a:solidFill>
                  <a:schemeClr val="tx1"/>
                </a:solidFill>
              </a:rPr>
              <a:t>     </a:t>
            </a:r>
            <a:r>
              <a:rPr lang="sk-SK" sz="1600" b="0" i="0" dirty="0">
                <a:solidFill>
                  <a:schemeClr val="tx1"/>
                </a:solidFill>
                <a:hlinkClick r:id="rId2"/>
              </a:rPr>
              <a:t>https://nicolassaby.pages.mia.inra.fr/ejpsoilwp6lucas/#content</a:t>
            </a:r>
            <a:endParaRPr lang="sk-SK" sz="1600" b="0" i="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sk-SK" sz="1600" b="0" i="0" dirty="0">
                <a:solidFill>
                  <a:schemeClr val="tx1"/>
                </a:solidFill>
              </a:rPr>
              <a:t>pre každú sekciu je uvedený R kód s niektorými vysvetleniami (príklad porovnania je založený na francúzskom národnom SIMS)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sk-SK" sz="1600" b="0" i="0" dirty="0">
                <a:solidFill>
                  <a:schemeClr val="tx1"/>
                </a:solidFill>
              </a:rPr>
              <a:t>porovnanie by malo byť implementovateľné pre všetky možné pôdne charakteristiky, ktoré sa zhodujú medzi súborom údajov LUCAS a SIMS</a:t>
            </a:r>
          </a:p>
        </p:txBody>
      </p:sp>
      <p:pic>
        <p:nvPicPr>
          <p:cNvPr id="7" name="Obrázok 6" descr="Obrázok, na ktorom je text, písmo, logo, grafika&#10;&#10;Automaticky generovaný popis">
            <a:extLst>
              <a:ext uri="{FF2B5EF4-FFF2-40B4-BE49-F238E27FC236}">
                <a16:creationId xmlns:a16="http://schemas.microsoft.com/office/drawing/2014/main" id="{289A36B4-A675-6336-D178-C7A8801287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38" y="205153"/>
            <a:ext cx="2806210" cy="732693"/>
          </a:xfrm>
          <a:prstGeom prst="rect">
            <a:avLst/>
          </a:prstGeom>
        </p:spPr>
      </p:pic>
      <p:pic>
        <p:nvPicPr>
          <p:cNvPr id="15" name="Obrázok 14" descr="Obrázok, na ktorom je text, písmo, logo, grafika">
            <a:extLst>
              <a:ext uri="{FF2B5EF4-FFF2-40B4-BE49-F238E27FC236}">
                <a16:creationId xmlns:a16="http://schemas.microsoft.com/office/drawing/2014/main" id="{7C2ECF86-25D0-8E69-ADC1-C075B4E8DE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37" y="871307"/>
            <a:ext cx="996462" cy="373673"/>
          </a:xfrm>
          <a:prstGeom prst="rect">
            <a:avLst/>
          </a:prstGeom>
        </p:spPr>
      </p:pic>
      <p:pic>
        <p:nvPicPr>
          <p:cNvPr id="23" name="Obrázok 22">
            <a:extLst>
              <a:ext uri="{FF2B5EF4-FFF2-40B4-BE49-F238E27FC236}">
                <a16:creationId xmlns:a16="http://schemas.microsoft.com/office/drawing/2014/main" id="{D75A7E6A-B23F-5C93-4CA9-4DAB07D0B9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519" y="4184500"/>
            <a:ext cx="4299913" cy="246834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5" name="BlokTextu 24">
            <a:extLst>
              <a:ext uri="{FF2B5EF4-FFF2-40B4-BE49-F238E27FC236}">
                <a16:creationId xmlns:a16="http://schemas.microsoft.com/office/drawing/2014/main" id="{CA097B80-A341-DADF-5593-A8C37F7F0592}"/>
              </a:ext>
            </a:extLst>
          </p:cNvPr>
          <p:cNvSpPr txBox="1"/>
          <p:nvPr/>
        </p:nvSpPr>
        <p:spPr>
          <a:xfrm>
            <a:off x="4862617" y="5769079"/>
            <a:ext cx="398584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sk-SK" sz="1400" b="0" dirty="0">
                <a:solidFill>
                  <a:schemeClr val="tx1"/>
                </a:solidFill>
              </a:rPr>
              <a:t>ukážka R kódu pre transformáciu textúry pôdy s prahovými hodnotami (2 µm - 63 µm - 2000 µm) pomocou balíka </a:t>
            </a:r>
            <a:r>
              <a:rPr lang="sk-SK" sz="1400" b="0" dirty="0" err="1">
                <a:solidFill>
                  <a:schemeClr val="tx1"/>
                </a:solidFill>
              </a:rPr>
              <a:t>soil</a:t>
            </a:r>
            <a:r>
              <a:rPr lang="sk-SK" sz="1400" b="0" dirty="0">
                <a:solidFill>
                  <a:schemeClr val="tx1"/>
                </a:solidFill>
              </a:rPr>
              <a:t> </a:t>
            </a:r>
            <a:r>
              <a:rPr lang="sk-SK" sz="1400" b="0" dirty="0" err="1">
                <a:solidFill>
                  <a:schemeClr val="tx1"/>
                </a:solidFill>
              </a:rPr>
              <a:t>texture</a:t>
            </a:r>
            <a:r>
              <a:rPr lang="sk-SK" sz="1400" b="0" dirty="0">
                <a:solidFill>
                  <a:schemeClr val="tx1"/>
                </a:solidFill>
              </a:rPr>
              <a:t> </a:t>
            </a:r>
            <a:r>
              <a:rPr lang="sk-SK" sz="1400" b="0" dirty="0" err="1">
                <a:solidFill>
                  <a:schemeClr val="tx1"/>
                </a:solidFill>
              </a:rPr>
              <a:t>package</a:t>
            </a:r>
            <a:r>
              <a:rPr lang="sk-SK" sz="1400" b="0" dirty="0">
                <a:solidFill>
                  <a:schemeClr val="tx1"/>
                </a:solidFill>
              </a:rPr>
              <a:t> a jeho funkcia </a:t>
            </a:r>
            <a:r>
              <a:rPr lang="sk-SK" sz="1400" b="0" dirty="0" err="1">
                <a:solidFill>
                  <a:schemeClr val="tx1"/>
                </a:solidFill>
              </a:rPr>
              <a:t>TT.text.transform</a:t>
            </a:r>
            <a:endParaRPr lang="sk-SK" sz="1400" dirty="0"/>
          </a:p>
        </p:txBody>
      </p:sp>
      <p:pic>
        <p:nvPicPr>
          <p:cNvPr id="8" name="Obrázok 7">
            <a:extLst>
              <a:ext uri="{FF2B5EF4-FFF2-40B4-BE49-F238E27FC236}">
                <a16:creationId xmlns:a16="http://schemas.microsoft.com/office/drawing/2014/main" id="{4F092E57-3849-0101-54E1-609D89FAE8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62617" y="3859121"/>
            <a:ext cx="2089301" cy="1716212"/>
          </a:xfrm>
          <a:prstGeom prst="rect">
            <a:avLst/>
          </a:prstGeom>
        </p:spPr>
      </p:pic>
      <p:sp>
        <p:nvSpPr>
          <p:cNvPr id="10" name="BlokTextu 9">
            <a:extLst>
              <a:ext uri="{FF2B5EF4-FFF2-40B4-BE49-F238E27FC236}">
                <a16:creationId xmlns:a16="http://schemas.microsoft.com/office/drawing/2014/main" id="{5858036A-2C70-1C71-2002-7FE53EBA757A}"/>
              </a:ext>
            </a:extLst>
          </p:cNvPr>
          <p:cNvSpPr txBox="1"/>
          <p:nvPr/>
        </p:nvSpPr>
        <p:spPr>
          <a:xfrm>
            <a:off x="7248103" y="3859121"/>
            <a:ext cx="1569082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sk-SK" sz="1400" b="0" dirty="0">
                <a:solidFill>
                  <a:schemeClr val="tx1"/>
                </a:solidFill>
              </a:rPr>
              <a:t>distribuovaný systém riadenia revízií (Git) a jeho webový repozitár </a:t>
            </a:r>
            <a:r>
              <a:rPr lang="sk-SK" sz="1400" b="0" dirty="0" err="1">
                <a:solidFill>
                  <a:schemeClr val="tx1"/>
                </a:solidFill>
              </a:rPr>
              <a:t>GitLab</a:t>
            </a:r>
            <a:r>
              <a:rPr lang="sk-SK" sz="1400" b="0" dirty="0">
                <a:solidFill>
                  <a:schemeClr val="tx1"/>
                </a:solidFill>
              </a:rPr>
              <a:t> s wiki a podporou sledovania chýb</a:t>
            </a:r>
            <a:endParaRPr lang="sk-SK" sz="1400" dirty="0"/>
          </a:p>
        </p:txBody>
      </p:sp>
      <p:sp>
        <p:nvSpPr>
          <p:cNvPr id="4" name="BlokTextu 3">
            <a:extLst>
              <a:ext uri="{FF2B5EF4-FFF2-40B4-BE49-F238E27FC236}">
                <a16:creationId xmlns:a16="http://schemas.microsoft.com/office/drawing/2014/main" id="{16247902-67FD-7E9C-51F8-647DD03E9E0C}"/>
              </a:ext>
            </a:extLst>
          </p:cNvPr>
          <p:cNvSpPr txBox="1"/>
          <p:nvPr/>
        </p:nvSpPr>
        <p:spPr>
          <a:xfrm>
            <a:off x="154860" y="3529783"/>
            <a:ext cx="886018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400" b="1" dirty="0">
                <a:solidFill>
                  <a:schemeClr val="tx1"/>
                </a:solidFill>
              </a:rPr>
              <a:t>R*</a:t>
            </a:r>
            <a:r>
              <a:rPr lang="sk-SK" sz="1400" dirty="0">
                <a:solidFill>
                  <a:schemeClr val="tx1"/>
                </a:solidFill>
              </a:rPr>
              <a:t> je </a:t>
            </a:r>
            <a:r>
              <a:rPr lang="sk-SK" sz="1400" dirty="0">
                <a:solidFill>
                  <a:schemeClr val="tx1"/>
                </a:solidFill>
                <a:hlinkClick r:id="rId7" tooltip="Programovací jazyk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programovací jazyk</a:t>
            </a:r>
            <a:r>
              <a:rPr lang="sk-SK" sz="1400" dirty="0">
                <a:solidFill>
                  <a:schemeClr val="tx1"/>
                </a:solidFill>
              </a:rPr>
              <a:t> a prostredie určené pre štatistickú analýzu dát a ich grafické zobrazenie</a:t>
            </a:r>
          </a:p>
        </p:txBody>
      </p:sp>
    </p:spTree>
    <p:extLst>
      <p:ext uri="{BB962C8B-B14F-4D97-AF65-F5344CB8AC3E}">
        <p14:creationId xmlns:p14="http://schemas.microsoft.com/office/powerpoint/2010/main" val="3722788868"/>
      </p:ext>
    </p:extLst>
  </p:cSld>
  <p:clrMapOvr>
    <a:masterClrMapping/>
  </p:clrMapOvr>
  <p:transition advClick="0" advTm="28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>
            <a:extLst>
              <a:ext uri="{FF2B5EF4-FFF2-40B4-BE49-F238E27FC236}">
                <a16:creationId xmlns:a16="http://schemas.microsoft.com/office/drawing/2014/main" id="{D66DCA67-B9D4-3B7E-A4D7-0E61E6692784}"/>
              </a:ext>
            </a:extLst>
          </p:cNvPr>
          <p:cNvGrpSpPr/>
          <p:nvPr/>
        </p:nvGrpSpPr>
        <p:grpSpPr>
          <a:xfrm>
            <a:off x="295537" y="205153"/>
            <a:ext cx="2806211" cy="1039827"/>
            <a:chOff x="295537" y="205153"/>
            <a:chExt cx="2806211" cy="1039827"/>
          </a:xfrm>
        </p:grpSpPr>
        <p:pic>
          <p:nvPicPr>
            <p:cNvPr id="5" name="Obrázok 4" descr="Obrázok, na ktorom je text, písmo, logo, grafika&#10;&#10;Automaticky generovaný popis">
              <a:extLst>
                <a:ext uri="{FF2B5EF4-FFF2-40B4-BE49-F238E27FC236}">
                  <a16:creationId xmlns:a16="http://schemas.microsoft.com/office/drawing/2014/main" id="{25433031-E50C-3CB2-29D6-D4FB6370CC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538" y="205153"/>
              <a:ext cx="2806210" cy="732693"/>
            </a:xfrm>
            <a:prstGeom prst="rect">
              <a:avLst/>
            </a:prstGeom>
          </p:spPr>
        </p:pic>
        <p:pic>
          <p:nvPicPr>
            <p:cNvPr id="6" name="Obrázok 5" descr="Obrázok, na ktorom je text, písmo, logo, grafika">
              <a:extLst>
                <a:ext uri="{FF2B5EF4-FFF2-40B4-BE49-F238E27FC236}">
                  <a16:creationId xmlns:a16="http://schemas.microsoft.com/office/drawing/2014/main" id="{A5BF149B-774E-47DB-017E-86815888F7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537" y="871307"/>
              <a:ext cx="996462" cy="373673"/>
            </a:xfrm>
            <a:prstGeom prst="rect">
              <a:avLst/>
            </a:prstGeom>
          </p:spPr>
        </p:pic>
      </p:grpSp>
      <p:sp>
        <p:nvSpPr>
          <p:cNvPr id="7" name="BlokTextu 6">
            <a:extLst>
              <a:ext uri="{FF2B5EF4-FFF2-40B4-BE49-F238E27FC236}">
                <a16:creationId xmlns:a16="http://schemas.microsoft.com/office/drawing/2014/main" id="{FF5D1DA5-46D0-B31E-F741-E6B569633F42}"/>
              </a:ext>
            </a:extLst>
          </p:cNvPr>
          <p:cNvSpPr txBox="1"/>
          <p:nvPr/>
        </p:nvSpPr>
        <p:spPr>
          <a:xfrm>
            <a:off x="3223846" y="134814"/>
            <a:ext cx="57911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sk-SK" i="0" dirty="0">
                <a:solidFill>
                  <a:srgbClr val="C00000"/>
                </a:solidFill>
              </a:rPr>
              <a:t>Porovnanie súboru údajov projektu LUCAS a národného systému monitorovania pôdnych údajov (SIMS) v rámci EU projektu EJP SOIL II.</a:t>
            </a:r>
          </a:p>
        </p:txBody>
      </p:sp>
      <p:pic>
        <p:nvPicPr>
          <p:cNvPr id="8" name="Obrázok 7">
            <a:extLst>
              <a:ext uri="{FF2B5EF4-FFF2-40B4-BE49-F238E27FC236}">
                <a16:creationId xmlns:a16="http://schemas.microsoft.com/office/drawing/2014/main" id="{20B7D493-C293-1D77-F33F-847A22DF34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847" y="1456752"/>
            <a:ext cx="4079630" cy="5196095"/>
          </a:xfrm>
          <a:prstGeom prst="rect">
            <a:avLst/>
          </a:prstGeom>
        </p:spPr>
      </p:pic>
      <p:sp>
        <p:nvSpPr>
          <p:cNvPr id="10" name="BlokTextu 9">
            <a:extLst>
              <a:ext uri="{FF2B5EF4-FFF2-40B4-BE49-F238E27FC236}">
                <a16:creationId xmlns:a16="http://schemas.microsoft.com/office/drawing/2014/main" id="{C4C08B03-75E9-19FF-6C42-4D30589E3532}"/>
              </a:ext>
            </a:extLst>
          </p:cNvPr>
          <p:cNvSpPr txBox="1"/>
          <p:nvPr/>
        </p:nvSpPr>
        <p:spPr>
          <a:xfrm>
            <a:off x="4255477" y="1456752"/>
            <a:ext cx="4592985" cy="57041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+mj-lt"/>
              <a:buAutoNum type="arabicParenR"/>
            </a:pPr>
            <a:r>
              <a:rPr lang="sk-SK" sz="1600" b="0" i="0" dirty="0">
                <a:solidFill>
                  <a:schemeClr val="tx1"/>
                </a:solidFill>
              </a:rPr>
              <a:t>Údaje Lucas a SIMS – prehľad a import údajov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sk-SK" sz="1600" b="0" i="0" dirty="0">
                <a:solidFill>
                  <a:schemeClr val="tx1"/>
                </a:solidFill>
              </a:rPr>
              <a:t>Kontrola a konverzia jednotiek a metód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sk-SK" sz="1600" b="0" i="0" dirty="0">
                <a:solidFill>
                  <a:schemeClr val="tx1"/>
                </a:solidFill>
              </a:rPr>
              <a:t>Stratégia vzorkovania (priestorová distribúcia), distribúcia krajinnej pokrývky a dominantných tried pôdy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sk-SK" sz="1600" b="0" i="0" dirty="0">
                <a:solidFill>
                  <a:schemeClr val="tx1"/>
                </a:solidFill>
              </a:rPr>
              <a:t>Popisná štatistika, štatistické testovanie, grafická prezentácia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sk-SK" sz="1600" b="0" i="0" dirty="0">
                <a:solidFill>
                  <a:schemeClr val="tx1"/>
                </a:solidFill>
              </a:rPr>
              <a:t>Frakcie jemnozeme (íl, prach, piesok), textúrne triedy, pH, organický uhlík, uhličitany, dusík – štatistické porovnanie a priestorová distribúcia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sk-SK" sz="1600" b="0" i="0" dirty="0" err="1">
                <a:solidFill>
                  <a:schemeClr val="tx1"/>
                </a:solidFill>
              </a:rPr>
              <a:t>C</a:t>
            </a:r>
            <a:r>
              <a:rPr lang="sk-SK" sz="1600" b="0" i="0" baseline="-25000" dirty="0" err="1">
                <a:solidFill>
                  <a:schemeClr val="tx1"/>
                </a:solidFill>
              </a:rPr>
              <a:t>org</a:t>
            </a:r>
            <a:r>
              <a:rPr lang="sk-SK" sz="1600" b="0" i="0" dirty="0">
                <a:solidFill>
                  <a:schemeClr val="tx1"/>
                </a:solidFill>
              </a:rPr>
              <a:t>/Íl – indikácia straty organického uhlíka (prahová hodnota 1/13), štatistika indikátora podľa krajinnej pokrývky a pôdneho typu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sk-SK" sz="1600" b="0" i="0" dirty="0">
                <a:solidFill>
                  <a:schemeClr val="tx1"/>
                </a:solidFill>
              </a:rPr>
              <a:t>5 tried charakteristiky pH pôdy (4.8/ 4.8 - 5.5 / 5.5 - 6.3 / 6.3 - 6.8 / &gt; 6.8), zastúpenie a podiel bodov v rámci tried podľa krajinnej pokrývky, grafická prezentácia / štatistické testovanie podľa krajinnej pokrývky</a:t>
            </a:r>
          </a:p>
          <a:p>
            <a:pPr marL="342900" indent="-342900" algn="just">
              <a:buFont typeface="+mj-lt"/>
              <a:buAutoNum type="arabicParenR"/>
            </a:pPr>
            <a:endParaRPr lang="sk-SK" sz="1600" b="0" i="0" baseline="-25000" dirty="0">
              <a:solidFill>
                <a:schemeClr val="tx1"/>
              </a:solidFill>
            </a:endParaRPr>
          </a:p>
          <a:p>
            <a:pPr marL="342900" indent="-342900" algn="just">
              <a:buFont typeface="+mj-lt"/>
              <a:buAutoNum type="arabicParenR"/>
            </a:pPr>
            <a:endParaRPr lang="sk-SK" sz="1600" b="0" i="0" dirty="0">
              <a:solidFill>
                <a:schemeClr val="tx1"/>
              </a:solidFill>
            </a:endParaRPr>
          </a:p>
          <a:p>
            <a:pPr marL="342900" indent="-342900" algn="just">
              <a:buFont typeface="+mj-lt"/>
              <a:buAutoNum type="arabicParenR"/>
            </a:pPr>
            <a:endParaRPr lang="sk-SK" sz="1800" b="0" i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327249"/>
      </p:ext>
    </p:extLst>
  </p:cSld>
  <p:clrMapOvr>
    <a:masterClrMapping/>
  </p:clrMapOvr>
  <p:transition advClick="0" advTm="28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Nadpis 1">
            <a:extLst>
              <a:ext uri="{FF2B5EF4-FFF2-40B4-BE49-F238E27FC236}">
                <a16:creationId xmlns:a16="http://schemas.microsoft.com/office/drawing/2014/main" id="{B7AF3205-A31E-9BE7-2B65-3DE79A10C8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33375" y="327025"/>
            <a:ext cx="5762625" cy="1371600"/>
          </a:xfrm>
        </p:spPr>
        <p:txBody>
          <a:bodyPr/>
          <a:lstStyle/>
          <a:p>
            <a:pPr algn="just"/>
            <a:r>
              <a:rPr lang="sk-SK" altLang="sk-SK" sz="1400" dirty="0"/>
              <a:t>Projekt  LUCAS (</a:t>
            </a:r>
            <a:r>
              <a:rPr lang="sk-SK" altLang="sk-SK" sz="1400" b="1" dirty="0" err="1"/>
              <a:t>Land</a:t>
            </a:r>
            <a:r>
              <a:rPr lang="sk-SK" altLang="sk-SK" sz="1400" b="1"/>
              <a:t> use and Coverage Area frame Survay</a:t>
            </a:r>
            <a:r>
              <a:rPr lang="sk-SK" altLang="sk-SK" sz="1400"/>
              <a:t>) bol spustený v máji roku 2000 na základe rozhodnutia Európskeho parlamentu a Rady Európskej únie za účelom testovania integrovaného prieskumu využitia krajiny a krajinnej pokrývky Európy s cieľom harmonizovať nomenklatúru a metódy zberu údajov na mieste </a:t>
            </a:r>
            <a:r>
              <a:rPr lang="sk-SK" altLang="sk-SK" sz="1800" b="1">
                <a:solidFill>
                  <a:srgbClr val="C00000"/>
                </a:solidFill>
              </a:rPr>
              <a:t>– in situ.</a:t>
            </a:r>
            <a:endParaRPr lang="en-US" altLang="sk-SK" sz="1800" b="1">
              <a:solidFill>
                <a:srgbClr val="C00000"/>
              </a:solidFill>
            </a:endParaRPr>
          </a:p>
        </p:txBody>
      </p:sp>
      <p:pic>
        <p:nvPicPr>
          <p:cNvPr id="5123" name="Picture 2" descr="\\STORAGE\public\upload\vladoH\prifUK_spu_DOC\2018\doc_obr\untitled.png">
            <a:extLst>
              <a:ext uri="{FF2B5EF4-FFF2-40B4-BE49-F238E27FC236}">
                <a16:creationId xmlns:a16="http://schemas.microsoft.com/office/drawing/2014/main" id="{0D1553FE-BB88-02AF-99A3-4001A66715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04800"/>
            <a:ext cx="2171700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61FB2509-A5C6-1025-75B4-2FAC4936E8F9}"/>
              </a:ext>
            </a:extLst>
          </p:cNvPr>
          <p:cNvSpPr txBox="1">
            <a:spLocks/>
          </p:cNvSpPr>
          <p:nvPr/>
        </p:nvSpPr>
        <p:spPr bwMode="auto">
          <a:xfrm>
            <a:off x="200025" y="5868988"/>
            <a:ext cx="8677275" cy="7477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sk-SK" sz="1400" b="0" kern="0" dirty="0">
                <a:solidFill>
                  <a:schemeClr val="tx1"/>
                </a:solidFill>
              </a:rPr>
              <a:t>Slovensko sa zapojilo do etapy prieskumu v roku </a:t>
            </a:r>
            <a:r>
              <a:rPr lang="sk-SK" sz="1400" kern="0" dirty="0">
                <a:solidFill>
                  <a:schemeClr val="tx1"/>
                </a:solidFill>
              </a:rPr>
              <a:t>2006</a:t>
            </a:r>
            <a:r>
              <a:rPr lang="sk-SK" sz="1400" b="0" kern="0" dirty="0">
                <a:solidFill>
                  <a:schemeClr val="tx1"/>
                </a:solidFill>
              </a:rPr>
              <a:t>, s následným opakovaním v roku </a:t>
            </a:r>
            <a:r>
              <a:rPr lang="sk-SK" sz="1400" kern="0" dirty="0">
                <a:solidFill>
                  <a:schemeClr val="tx1"/>
                </a:solidFill>
              </a:rPr>
              <a:t>2009, 2012, 2015, 2018</a:t>
            </a:r>
            <a:r>
              <a:rPr lang="sk-SK" sz="1400" b="0" kern="0" dirty="0">
                <a:solidFill>
                  <a:schemeClr val="tx1"/>
                </a:solidFill>
              </a:rPr>
              <a:t> a </a:t>
            </a:r>
            <a:r>
              <a:rPr lang="sk-SK" sz="1400" kern="0" dirty="0">
                <a:solidFill>
                  <a:schemeClr val="tx1"/>
                </a:solidFill>
              </a:rPr>
              <a:t>2022</a:t>
            </a:r>
            <a:endParaRPr lang="en-US" sz="1400" kern="0" dirty="0">
              <a:solidFill>
                <a:schemeClr val="tx1"/>
              </a:solidFill>
            </a:endParaRPr>
          </a:p>
        </p:txBody>
      </p:sp>
      <p:pic>
        <p:nvPicPr>
          <p:cNvPr id="5125" name="Picture 7">
            <a:extLst>
              <a:ext uri="{FF2B5EF4-FFF2-40B4-BE49-F238E27FC236}">
                <a16:creationId xmlns:a16="http://schemas.microsoft.com/office/drawing/2014/main" id="{EC14EF42-96C1-9C82-2B96-1EF2400EB8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50" y="1778000"/>
            <a:ext cx="524827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BlokTextu 1">
            <a:extLst>
              <a:ext uri="{FF2B5EF4-FFF2-40B4-BE49-F238E27FC236}">
                <a16:creationId xmlns:a16="http://schemas.microsoft.com/office/drawing/2014/main" id="{B8AEBD2B-8C05-54D5-DD96-98E79C53FE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8663" y="2487613"/>
            <a:ext cx="45069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k-SK" altLang="sk-SK" sz="1800">
                <a:solidFill>
                  <a:srgbClr val="002060"/>
                </a:solidFill>
              </a:rPr>
              <a:t>SK LUCAS 2006..2009, 2012, 2015, 2018</a:t>
            </a:r>
          </a:p>
        </p:txBody>
      </p:sp>
      <p:pic>
        <p:nvPicPr>
          <p:cNvPr id="5127" name="Picture 8">
            <a:extLst>
              <a:ext uri="{FF2B5EF4-FFF2-40B4-BE49-F238E27FC236}">
                <a16:creationId xmlns:a16="http://schemas.microsoft.com/office/drawing/2014/main" id="{E7F748F5-CB61-CC7A-3623-3C1F59C21D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550" y="3203575"/>
            <a:ext cx="523875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8" name="BlokTextu 9">
            <a:extLst>
              <a:ext uri="{FF2B5EF4-FFF2-40B4-BE49-F238E27FC236}">
                <a16:creationId xmlns:a16="http://schemas.microsoft.com/office/drawing/2014/main" id="{A2415FF1-1528-4D2F-FED7-46BE0D944B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8238" y="2759075"/>
            <a:ext cx="15573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k-SK" altLang="sk-SK" sz="1800">
                <a:solidFill>
                  <a:srgbClr val="002060"/>
                </a:solidFill>
              </a:rPr>
              <a:t>LUCAS 2022</a:t>
            </a:r>
          </a:p>
        </p:txBody>
      </p:sp>
      <p:pic>
        <p:nvPicPr>
          <p:cNvPr id="5129" name="Obrázok 6">
            <a:extLst>
              <a:ext uri="{FF2B5EF4-FFF2-40B4-BE49-F238E27FC236}">
                <a16:creationId xmlns:a16="http://schemas.microsoft.com/office/drawing/2014/main" id="{F4F135AD-FDC7-4D44-FCF4-9FFE03432F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3041650"/>
            <a:ext cx="3065463" cy="276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28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B56D1A2F-7956-2134-ECC7-8C2FD9E6DA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8163" y="-100013"/>
            <a:ext cx="8229600" cy="792163"/>
          </a:xfrm>
        </p:spPr>
        <p:txBody>
          <a:bodyPr/>
          <a:lstStyle/>
          <a:p>
            <a:r>
              <a:rPr lang="en-GB" altLang="sk-SK" sz="3200" dirty="0"/>
              <a:t>LUCAS </a:t>
            </a:r>
            <a:r>
              <a:rPr lang="sk-SK" altLang="sk-SK" sz="3200" dirty="0"/>
              <a:t>priamy prístup (</a:t>
            </a:r>
            <a:r>
              <a:rPr lang="sk-SK" altLang="sk-SK" sz="3200" dirty="0" err="1"/>
              <a:t>Eurostat</a:t>
            </a:r>
            <a:r>
              <a:rPr lang="sk-SK" altLang="sk-SK" sz="3200" dirty="0"/>
              <a:t>)...</a:t>
            </a:r>
            <a:endParaRPr lang="en-GB" altLang="sk-SK" sz="3200" dirty="0"/>
          </a:p>
        </p:txBody>
      </p:sp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DA61B6D7-946F-063B-073D-42DBA1B116A6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0" y="3573463"/>
            <a:ext cx="9217025" cy="2627312"/>
          </a:xfrm>
        </p:spPr>
        <p:txBody>
          <a:bodyPr/>
          <a:lstStyle/>
          <a:p>
            <a:endParaRPr lang="en-GB" altLang="sk-SK"/>
          </a:p>
          <a:p>
            <a:endParaRPr lang="en-GB" altLang="sk-SK"/>
          </a:p>
          <a:p>
            <a:endParaRPr lang="en-GB" altLang="sk-SK"/>
          </a:p>
          <a:p>
            <a:endParaRPr lang="en-GB" altLang="sk-SK"/>
          </a:p>
          <a:p>
            <a:endParaRPr lang="en-GB" altLang="sk-SK"/>
          </a:p>
          <a:p>
            <a:endParaRPr lang="en-GB" altLang="sk-SK" sz="2800"/>
          </a:p>
        </p:txBody>
      </p:sp>
      <p:sp>
        <p:nvSpPr>
          <p:cNvPr id="24580" name="Rectangle 4">
            <a:extLst>
              <a:ext uri="{FF2B5EF4-FFF2-40B4-BE49-F238E27FC236}">
                <a16:creationId xmlns:a16="http://schemas.microsoft.com/office/drawing/2014/main" id="{3D132C40-45DC-59BB-74F1-53E76B9FE8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700" y="1949450"/>
            <a:ext cx="3314700" cy="1839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3175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GB" altLang="sk-SK" sz="1200" b="0" i="0">
              <a:solidFill>
                <a:srgbClr val="0F5494"/>
              </a:solidFill>
              <a:latin typeface="Verdana" panose="020B0604030504040204" pitchFamily="34" charset="0"/>
            </a:endParaRPr>
          </a:p>
        </p:txBody>
      </p:sp>
      <p:grpSp>
        <p:nvGrpSpPr>
          <p:cNvPr id="24582" name="Group 8">
            <a:extLst>
              <a:ext uri="{FF2B5EF4-FFF2-40B4-BE49-F238E27FC236}">
                <a16:creationId xmlns:a16="http://schemas.microsoft.com/office/drawing/2014/main" id="{AB024939-9C72-64C6-79CC-577380B8D465}"/>
              </a:ext>
            </a:extLst>
          </p:cNvPr>
          <p:cNvGrpSpPr>
            <a:grpSpLocks/>
          </p:cNvGrpSpPr>
          <p:nvPr/>
        </p:nvGrpSpPr>
        <p:grpSpPr bwMode="auto">
          <a:xfrm>
            <a:off x="4266407" y="3142059"/>
            <a:ext cx="3679825" cy="2466975"/>
            <a:chOff x="2639596" y="2708920"/>
            <a:chExt cx="3240359" cy="2085500"/>
          </a:xfrm>
        </p:grpSpPr>
        <p:graphicFrame>
          <p:nvGraphicFramePr>
            <p:cNvPr id="11" name="Chart 10">
              <a:extLst>
                <a:ext uri="{FF2B5EF4-FFF2-40B4-BE49-F238E27FC236}">
                  <a16:creationId xmlns:a16="http://schemas.microsoft.com/office/drawing/2014/main" id="{C9B1938E-ECB6-C32B-2C5D-55204D065FD5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296250938"/>
                </p:ext>
              </p:extLst>
            </p:nvPr>
          </p:nvGraphicFramePr>
          <p:xfrm>
            <a:off x="2640330" y="2780928"/>
            <a:ext cx="3227813" cy="153961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pic>
          <p:nvPicPr>
            <p:cNvPr id="24595" name="Picture 3">
              <a:extLst>
                <a:ext uri="{FF2B5EF4-FFF2-40B4-BE49-F238E27FC236}">
                  <a16:creationId xmlns:a16="http://schemas.microsoft.com/office/drawing/2014/main" id="{8747E558-930E-6009-AC6E-993851188FE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792" y="4336028"/>
              <a:ext cx="3168351" cy="386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96" name="Rectangle 12">
              <a:extLst>
                <a:ext uri="{FF2B5EF4-FFF2-40B4-BE49-F238E27FC236}">
                  <a16:creationId xmlns:a16="http://schemas.microsoft.com/office/drawing/2014/main" id="{2767CB2D-0B6B-13D5-C1B9-2897146D24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9596" y="2708920"/>
              <a:ext cx="3240359" cy="2085500"/>
            </a:xfrm>
            <a:prstGeom prst="rect">
              <a:avLst/>
            </a:prstGeom>
            <a:noFill/>
            <a:ln w="12700" algn="ctr">
              <a:solidFill>
                <a:srgbClr val="2D5EC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marL="3175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sk-SK" sz="1200" b="0" i="0">
                <a:solidFill>
                  <a:srgbClr val="2D5EC1"/>
                </a:solidFill>
                <a:latin typeface="Verdana" panose="020B0604030504040204" pitchFamily="34" charset="0"/>
              </a:endParaRPr>
            </a:p>
          </p:txBody>
        </p:sp>
      </p:grpSp>
      <p:grpSp>
        <p:nvGrpSpPr>
          <p:cNvPr id="24584" name="Group 15">
            <a:extLst>
              <a:ext uri="{FF2B5EF4-FFF2-40B4-BE49-F238E27FC236}">
                <a16:creationId xmlns:a16="http://schemas.microsoft.com/office/drawing/2014/main" id="{917E47A8-EFDC-FAA0-A6A7-4118BB1110D4}"/>
              </a:ext>
            </a:extLst>
          </p:cNvPr>
          <p:cNvGrpSpPr>
            <a:grpSpLocks/>
          </p:cNvGrpSpPr>
          <p:nvPr/>
        </p:nvGrpSpPr>
        <p:grpSpPr bwMode="auto">
          <a:xfrm>
            <a:off x="5572850" y="3941497"/>
            <a:ext cx="2898671" cy="2538412"/>
            <a:chOff x="2389014" y="2492896"/>
            <a:chExt cx="3335114" cy="2197468"/>
          </a:xfrm>
        </p:grpSpPr>
        <p:grpSp>
          <p:nvGrpSpPr>
            <p:cNvPr id="24590" name="Group 16">
              <a:extLst>
                <a:ext uri="{FF2B5EF4-FFF2-40B4-BE49-F238E27FC236}">
                  <a16:creationId xmlns:a16="http://schemas.microsoft.com/office/drawing/2014/main" id="{8DE9A5BD-D09C-D3F1-400A-C008324FDCA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53876" y="2571026"/>
              <a:ext cx="2906837" cy="2041207"/>
              <a:chOff x="1881188" y="739721"/>
              <a:chExt cx="5381625" cy="5370567"/>
            </a:xfrm>
          </p:grpSpPr>
          <p:pic>
            <p:nvPicPr>
              <p:cNvPr id="24592" name="Picture 2">
                <a:extLst>
                  <a:ext uri="{FF2B5EF4-FFF2-40B4-BE49-F238E27FC236}">
                    <a16:creationId xmlns:a16="http://schemas.microsoft.com/office/drawing/2014/main" id="{0223ACBB-E28A-2764-6A72-914855ED4F3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81188" y="747713"/>
                <a:ext cx="5381625" cy="5362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593" name="Picture 3">
                <a:extLst>
                  <a:ext uri="{FF2B5EF4-FFF2-40B4-BE49-F238E27FC236}">
                    <a16:creationId xmlns:a16="http://schemas.microsoft.com/office/drawing/2014/main" id="{710070E8-D291-4EBF-72A2-7C9BAE03D39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10288" y="739721"/>
                <a:ext cx="1152525" cy="1885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4591" name="Rectangle 17">
              <a:extLst>
                <a:ext uri="{FF2B5EF4-FFF2-40B4-BE49-F238E27FC236}">
                  <a16:creationId xmlns:a16="http://schemas.microsoft.com/office/drawing/2014/main" id="{2A7F649D-0775-B7BC-31E9-7A962CA007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9014" y="2492896"/>
              <a:ext cx="3335114" cy="2197468"/>
            </a:xfrm>
            <a:prstGeom prst="rect">
              <a:avLst/>
            </a:prstGeom>
            <a:noFill/>
            <a:ln w="12700" algn="ctr">
              <a:solidFill>
                <a:srgbClr val="2D5EC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marL="3175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sk-SK" sz="1200" b="0" i="0">
                <a:solidFill>
                  <a:srgbClr val="2D5EC1"/>
                </a:solidFill>
                <a:latin typeface="Verdana" panose="020B0604030504040204" pitchFamily="34" charset="0"/>
              </a:endParaRPr>
            </a:p>
          </p:txBody>
        </p:sp>
      </p:grpSp>
      <p:grpSp>
        <p:nvGrpSpPr>
          <p:cNvPr id="24585" name="Group 3">
            <a:extLst>
              <a:ext uri="{FF2B5EF4-FFF2-40B4-BE49-F238E27FC236}">
                <a16:creationId xmlns:a16="http://schemas.microsoft.com/office/drawing/2014/main" id="{16FF645B-5578-823B-E930-A296C4553DB5}"/>
              </a:ext>
            </a:extLst>
          </p:cNvPr>
          <p:cNvGrpSpPr>
            <a:grpSpLocks/>
          </p:cNvGrpSpPr>
          <p:nvPr/>
        </p:nvGrpSpPr>
        <p:grpSpPr bwMode="auto">
          <a:xfrm>
            <a:off x="257175" y="3163301"/>
            <a:ext cx="3451225" cy="2519362"/>
            <a:chOff x="646599" y="3861049"/>
            <a:chExt cx="3365431" cy="2394844"/>
          </a:xfrm>
        </p:grpSpPr>
        <p:pic>
          <p:nvPicPr>
            <p:cNvPr id="24588" name="Picture 2">
              <a:extLst>
                <a:ext uri="{FF2B5EF4-FFF2-40B4-BE49-F238E27FC236}">
                  <a16:creationId xmlns:a16="http://schemas.microsoft.com/office/drawing/2014/main" id="{ECC9E5D6-2657-677D-70BA-32A8CC9318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1036" y="3931420"/>
              <a:ext cx="3132045" cy="2270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9" name="Rectangle 21">
              <a:extLst>
                <a:ext uri="{FF2B5EF4-FFF2-40B4-BE49-F238E27FC236}">
                  <a16:creationId xmlns:a16="http://schemas.microsoft.com/office/drawing/2014/main" id="{742F229F-2BD8-AE54-5ED7-2CF1061281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599" y="3861049"/>
              <a:ext cx="3365431" cy="2394844"/>
            </a:xfrm>
            <a:prstGeom prst="rect">
              <a:avLst/>
            </a:prstGeom>
            <a:noFill/>
            <a:ln w="12700" algn="ctr">
              <a:solidFill>
                <a:srgbClr val="2D5EC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marL="3175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sk-SK" sz="1200" b="0" i="0">
                <a:solidFill>
                  <a:srgbClr val="2D5EC1"/>
                </a:solidFill>
                <a:latin typeface="Verdana" panose="020B0604030504040204" pitchFamily="34" charset="0"/>
              </a:endParaRPr>
            </a:p>
          </p:txBody>
        </p:sp>
      </p:grpSp>
      <p:sp>
        <p:nvSpPr>
          <p:cNvPr id="24586" name="Obdĺžnik 5">
            <a:extLst>
              <a:ext uri="{FF2B5EF4-FFF2-40B4-BE49-F238E27FC236}">
                <a16:creationId xmlns:a16="http://schemas.microsoft.com/office/drawing/2014/main" id="{31ECB1D7-8EAC-7C58-54BF-23B22A7B81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7779" y="2580042"/>
            <a:ext cx="5368441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sk-SK" sz="2400" b="0" dirty="0">
                <a:solidFill>
                  <a:srgbClr val="800000"/>
                </a:solidFill>
              </a:rPr>
              <a:t> </a:t>
            </a:r>
            <a:r>
              <a:rPr lang="en-GB" altLang="sk-SK" b="0" dirty="0">
                <a:solidFill>
                  <a:srgbClr val="800000"/>
                </a:solidFill>
                <a:hlinkClick r:id="rId8"/>
              </a:rPr>
              <a:t>http://ec.europa.eu/eurostat/web/lucas/overview</a:t>
            </a:r>
            <a:endParaRPr lang="en-US" altLang="sk-SK" b="0" dirty="0">
              <a:solidFill>
                <a:srgbClr val="800000"/>
              </a:solidFill>
            </a:endParaRPr>
          </a:p>
        </p:txBody>
      </p:sp>
      <p:pic>
        <p:nvPicPr>
          <p:cNvPr id="7" name="Obrázok 6">
            <a:extLst>
              <a:ext uri="{FF2B5EF4-FFF2-40B4-BE49-F238E27FC236}">
                <a16:creationId xmlns:a16="http://schemas.microsoft.com/office/drawing/2014/main" id="{C9A9D04F-9894-C096-6710-8BA74634140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10257" y="711601"/>
            <a:ext cx="4639322" cy="1818081"/>
          </a:xfrm>
          <a:prstGeom prst="rect">
            <a:avLst/>
          </a:prstGeom>
        </p:spPr>
      </p:pic>
      <p:pic>
        <p:nvPicPr>
          <p:cNvPr id="9" name="Obrázok 8">
            <a:extLst>
              <a:ext uri="{FF2B5EF4-FFF2-40B4-BE49-F238E27FC236}">
                <a16:creationId xmlns:a16="http://schemas.microsoft.com/office/drawing/2014/main" id="{73FC791D-27A2-B3CC-D426-E313461B373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24777" y="3993971"/>
            <a:ext cx="2898671" cy="238813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advClick="0" advTm="28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A4CA43-1A0D-EA0E-9435-1600E9CF3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964613" cy="936625"/>
          </a:xfrm>
        </p:spPr>
        <p:txBody>
          <a:bodyPr/>
          <a:lstStyle/>
          <a:p>
            <a:pPr>
              <a:defRPr/>
            </a:pPr>
            <a:r>
              <a:rPr lang="sk-SK" sz="3200" kern="1200" dirty="0">
                <a:solidFill>
                  <a:schemeClr val="tx1"/>
                </a:solidFill>
                <a:ea typeface="+mn-ea"/>
                <a:cs typeface="+mn-cs"/>
              </a:rPr>
              <a:t>Primárne údaje, databáza </a:t>
            </a:r>
            <a:r>
              <a:rPr lang="sk-SK" sz="3200" kern="1200" dirty="0" err="1">
                <a:solidFill>
                  <a:schemeClr val="tx1"/>
                </a:solidFill>
                <a:ea typeface="+mn-ea"/>
                <a:cs typeface="+mn-cs"/>
              </a:rPr>
              <a:t>Eurostatu</a:t>
            </a:r>
            <a:r>
              <a:rPr lang="sk-SK" sz="3200" kern="1200" dirty="0">
                <a:solidFill>
                  <a:schemeClr val="tx1"/>
                </a:solidFill>
                <a:ea typeface="+mn-ea"/>
                <a:cs typeface="+mn-cs"/>
              </a:rPr>
              <a:t>. </a:t>
            </a:r>
            <a:endParaRPr lang="en-GB" sz="3200" dirty="0">
              <a:solidFill>
                <a:schemeClr val="tx1"/>
              </a:solidFill>
            </a:endParaRPr>
          </a:p>
        </p:txBody>
      </p:sp>
      <p:pic>
        <p:nvPicPr>
          <p:cNvPr id="27651" name="Picture 2">
            <a:extLst>
              <a:ext uri="{FF2B5EF4-FFF2-40B4-BE49-F238E27FC236}">
                <a16:creationId xmlns:a16="http://schemas.microsoft.com/office/drawing/2014/main" id="{02882CFF-731E-6D66-BBBF-DCD030E7CFD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7370" y="2254391"/>
            <a:ext cx="7449259" cy="1476529"/>
          </a:xfrm>
          <a:noFill/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7653" name="Down Arrow 7">
            <a:extLst>
              <a:ext uri="{FF2B5EF4-FFF2-40B4-BE49-F238E27FC236}">
                <a16:creationId xmlns:a16="http://schemas.microsoft.com/office/drawing/2014/main" id="{6AD7255B-1AB4-79FB-3969-A443EDF56D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3213100"/>
            <a:ext cx="576263" cy="576263"/>
          </a:xfrm>
          <a:prstGeom prst="downArrow">
            <a:avLst>
              <a:gd name="adj1" fmla="val 50000"/>
              <a:gd name="adj2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3175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GB" altLang="sk-SK" sz="1200" b="0" i="0">
              <a:solidFill>
                <a:srgbClr val="0F5494"/>
              </a:solidFill>
              <a:latin typeface="Verdana" panose="020B0604030504040204" pitchFamily="34" charset="0"/>
            </a:endParaRPr>
          </a:p>
        </p:txBody>
      </p:sp>
      <p:grpSp>
        <p:nvGrpSpPr>
          <p:cNvPr id="27655" name="Group 4">
            <a:extLst>
              <a:ext uri="{FF2B5EF4-FFF2-40B4-BE49-F238E27FC236}">
                <a16:creationId xmlns:a16="http://schemas.microsoft.com/office/drawing/2014/main" id="{D7A4200E-9A73-40E6-A8E3-7AFE30745373}"/>
              </a:ext>
            </a:extLst>
          </p:cNvPr>
          <p:cNvGrpSpPr>
            <a:grpSpLocks/>
          </p:cNvGrpSpPr>
          <p:nvPr/>
        </p:nvGrpSpPr>
        <p:grpSpPr bwMode="auto">
          <a:xfrm>
            <a:off x="358775" y="3086100"/>
            <a:ext cx="2663825" cy="3498850"/>
            <a:chOff x="1691680" y="3212973"/>
            <a:chExt cx="2664296" cy="3498522"/>
          </a:xfrm>
        </p:grpSpPr>
        <p:pic>
          <p:nvPicPr>
            <p:cNvPr id="27658" name="Picture 13">
              <a:extLst>
                <a:ext uri="{FF2B5EF4-FFF2-40B4-BE49-F238E27FC236}">
                  <a16:creationId xmlns:a16="http://schemas.microsoft.com/office/drawing/2014/main" id="{D26E0100-2644-CB0A-0E72-E879B21A94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9008" y="3290438"/>
              <a:ext cx="2469639" cy="3421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9" name="Rectangle 14">
              <a:extLst>
                <a:ext uri="{FF2B5EF4-FFF2-40B4-BE49-F238E27FC236}">
                  <a16:creationId xmlns:a16="http://schemas.microsoft.com/office/drawing/2014/main" id="{42A3BB19-A0FC-E0E6-3268-8B6E502AFB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1680" y="3212973"/>
              <a:ext cx="2664296" cy="3498519"/>
            </a:xfrm>
            <a:prstGeom prst="rect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marL="3175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sk-SK" sz="1200" b="0" i="0">
                <a:solidFill>
                  <a:srgbClr val="2D5EC1"/>
                </a:solidFill>
                <a:latin typeface="Verdana" panose="020B0604030504040204" pitchFamily="34" charset="0"/>
              </a:endParaRPr>
            </a:p>
          </p:txBody>
        </p:sp>
      </p:grpSp>
      <p:pic>
        <p:nvPicPr>
          <p:cNvPr id="27656" name="Content Placeholder 6">
            <a:extLst>
              <a:ext uri="{FF2B5EF4-FFF2-40B4-BE49-F238E27FC236}">
                <a16:creationId xmlns:a16="http://schemas.microsoft.com/office/drawing/2014/main" id="{657C213C-645D-0646-B853-492C88A79B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725" y="2851865"/>
            <a:ext cx="4052888" cy="32607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7" name="BlokTextu 8">
            <a:extLst>
              <a:ext uri="{FF2B5EF4-FFF2-40B4-BE49-F238E27FC236}">
                <a16:creationId xmlns:a16="http://schemas.microsoft.com/office/drawing/2014/main" id="{59C17C83-83DA-680D-4DC1-0E82C24876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9911" y="6223916"/>
            <a:ext cx="64242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k-SK" altLang="sk-SK" dirty="0">
                <a:solidFill>
                  <a:srgbClr val="C00000"/>
                </a:solidFill>
                <a:hlinkClick r:id="rId5"/>
              </a:rPr>
              <a:t>https://ec.europa.eu/eurostat/web/lucas/data/database</a:t>
            </a:r>
            <a:endParaRPr lang="sk-SK" altLang="sk-SK" dirty="0">
              <a:solidFill>
                <a:srgbClr val="C00000"/>
              </a:solidFill>
            </a:endParaRPr>
          </a:p>
        </p:txBody>
      </p:sp>
      <p:pic>
        <p:nvPicPr>
          <p:cNvPr id="5" name="Obrázok 4">
            <a:extLst>
              <a:ext uri="{FF2B5EF4-FFF2-40B4-BE49-F238E27FC236}">
                <a16:creationId xmlns:a16="http://schemas.microsoft.com/office/drawing/2014/main" id="{C6AA8CFD-1DAF-7D4A-6719-BE7BD6A5BC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387" y="854180"/>
            <a:ext cx="8509001" cy="1183593"/>
          </a:xfrm>
          <a:prstGeom prst="rect">
            <a:avLst/>
          </a:prstGeom>
          <a:ln w="9525">
            <a:solidFill>
              <a:schemeClr val="accent2"/>
            </a:solidFill>
          </a:ln>
        </p:spPr>
      </p:pic>
      <p:pic>
        <p:nvPicPr>
          <p:cNvPr id="7" name="Obrázok 6">
            <a:extLst>
              <a:ext uri="{FF2B5EF4-FFF2-40B4-BE49-F238E27FC236}">
                <a16:creationId xmlns:a16="http://schemas.microsoft.com/office/drawing/2014/main" id="{C58BB784-8821-8B6F-CEB5-D5E8F0BCFD0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13883" y="3738756"/>
            <a:ext cx="3707373" cy="242949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advClick="0" advTm="28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itle 1">
            <a:extLst>
              <a:ext uri="{FF2B5EF4-FFF2-40B4-BE49-F238E27FC236}">
                <a16:creationId xmlns:a16="http://schemas.microsoft.com/office/drawing/2014/main" id="{4D11F391-3ECF-553B-7967-24A3E2699D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229600" cy="620713"/>
          </a:xfrm>
        </p:spPr>
        <p:txBody>
          <a:bodyPr/>
          <a:lstStyle/>
          <a:p>
            <a:r>
              <a:rPr lang="lb-LU" altLang="lb-LU" sz="3200"/>
              <a:t>LUCAS </a:t>
            </a:r>
            <a:r>
              <a:rPr lang="sk-SK" altLang="lb-LU" sz="3200"/>
              <a:t>Prehliadač</a:t>
            </a:r>
            <a:endParaRPr lang="lb-LU" altLang="lb-LU" sz="320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E7FFFA5D-573E-DAF4-095E-B1545F524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>
              <a:defRPr/>
            </a:pPr>
            <a:fld id="{68FA3846-9699-4C4C-AD25-BD0B087D6E2C}" type="slidenum">
              <a:rPr lang="en-GB" altLang="en-US" sz="1400" smtClean="0">
                <a:solidFill>
                  <a:schemeClr val="tx1"/>
                </a:solidFill>
                <a:latin typeface="Arial" charset="0"/>
              </a:rPr>
              <a:pPr eaLnBrk="1" hangingPunct="1">
                <a:defRPr/>
              </a:pPr>
              <a:t>22</a:t>
            </a:fld>
            <a:endParaRPr lang="en-GB" altLang="en-US" sz="14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6629" name="Content Placeholder 2">
            <a:extLst>
              <a:ext uri="{FF2B5EF4-FFF2-40B4-BE49-F238E27FC236}">
                <a16:creationId xmlns:a16="http://schemas.microsoft.com/office/drawing/2014/main" id="{4ECFFA85-E53F-BA18-0601-BDDA25676035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260350" y="608013"/>
            <a:ext cx="8435975" cy="485775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sk-SK" altLang="lb-LU" sz="2000"/>
              <a:t>Európsky štatistický atlas –</a:t>
            </a:r>
            <a:r>
              <a:rPr lang="en-GB" altLang="lb-LU" sz="2000"/>
              <a:t> </a:t>
            </a:r>
            <a:r>
              <a:rPr lang="sk-SK" altLang="lb-LU" sz="2000"/>
              <a:t>vizualizácia štatistických údajov v prostredí GIS, interaktívny prehliadač fotografií </a:t>
            </a:r>
            <a:r>
              <a:rPr lang="en-GB" altLang="lb-LU" sz="2000">
                <a:hlinkClick r:id="rId2"/>
              </a:rPr>
              <a:t>http://ec.europa.eu/eurostat/web/lucas/lucas-photo-viewer</a:t>
            </a:r>
            <a:endParaRPr lang="lb-LU" altLang="lb-LU" sz="2000"/>
          </a:p>
          <a:p>
            <a:pPr marL="0" indent="0">
              <a:buFontTx/>
              <a:buNone/>
            </a:pPr>
            <a:endParaRPr lang="en-GB" altLang="lb-LU" sz="2000"/>
          </a:p>
        </p:txBody>
      </p:sp>
      <p:grpSp>
        <p:nvGrpSpPr>
          <p:cNvPr id="26630" name="Group 2">
            <a:extLst>
              <a:ext uri="{FF2B5EF4-FFF2-40B4-BE49-F238E27FC236}">
                <a16:creationId xmlns:a16="http://schemas.microsoft.com/office/drawing/2014/main" id="{70CFC51A-B6B0-E894-A40D-E06860B258E7}"/>
              </a:ext>
            </a:extLst>
          </p:cNvPr>
          <p:cNvGrpSpPr>
            <a:grpSpLocks/>
          </p:cNvGrpSpPr>
          <p:nvPr/>
        </p:nvGrpSpPr>
        <p:grpSpPr bwMode="auto">
          <a:xfrm>
            <a:off x="98425" y="1881188"/>
            <a:ext cx="5938838" cy="3816350"/>
            <a:chOff x="179512" y="1556791"/>
            <a:chExt cx="6514481" cy="4116943"/>
          </a:xfrm>
        </p:grpSpPr>
        <p:pic>
          <p:nvPicPr>
            <p:cNvPr id="26633" name="Picture 2">
              <a:extLst>
                <a:ext uri="{FF2B5EF4-FFF2-40B4-BE49-F238E27FC236}">
                  <a16:creationId xmlns:a16="http://schemas.microsoft.com/office/drawing/2014/main" id="{52745ADE-421D-37BF-333E-820F6CE076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112" y="1581131"/>
              <a:ext cx="4122475" cy="409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4" name="Picture 3">
              <a:extLst>
                <a:ext uri="{FF2B5EF4-FFF2-40B4-BE49-F238E27FC236}">
                  <a16:creationId xmlns:a16="http://schemas.microsoft.com/office/drawing/2014/main" id="{A2D5FFCF-39AF-90B4-0709-418A91E091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9076" y="1581132"/>
              <a:ext cx="2344917" cy="409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5" name="Rectangle 1">
              <a:extLst>
                <a:ext uri="{FF2B5EF4-FFF2-40B4-BE49-F238E27FC236}">
                  <a16:creationId xmlns:a16="http://schemas.microsoft.com/office/drawing/2014/main" id="{09D74ADB-804E-D480-F5B6-A9228D2032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512" y="1556791"/>
              <a:ext cx="6514481" cy="4116943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marL="3175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sk-SK" sz="1200" b="0" i="0">
                <a:solidFill>
                  <a:srgbClr val="0F5494"/>
                </a:solidFill>
                <a:latin typeface="Verdana" panose="020B0604030504040204" pitchFamily="34" charset="0"/>
              </a:endParaRPr>
            </a:p>
          </p:txBody>
        </p:sp>
      </p:grpSp>
      <p:pic>
        <p:nvPicPr>
          <p:cNvPr id="14341" name="Picture 5">
            <a:extLst>
              <a:ext uri="{FF2B5EF4-FFF2-40B4-BE49-F238E27FC236}">
                <a16:creationId xmlns:a16="http://schemas.microsoft.com/office/drawing/2014/main" id="{94966C12-04CB-6542-647E-92E5C298EC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725" y="1881188"/>
            <a:ext cx="2710777" cy="2132012"/>
          </a:xfrm>
          <a:prstGeom prst="rect">
            <a:avLst/>
          </a:prstGeom>
          <a:noFill/>
          <a:ln w="12700">
            <a:solidFill>
              <a:srgbClr val="0F549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342" name="Picture 6">
            <a:extLst>
              <a:ext uri="{FF2B5EF4-FFF2-40B4-BE49-F238E27FC236}">
                <a16:creationId xmlns:a16="http://schemas.microsoft.com/office/drawing/2014/main" id="{3E81F9CB-EB1D-FD71-AB23-79EEE63C34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15" y="3503612"/>
            <a:ext cx="2719387" cy="2193925"/>
          </a:xfrm>
          <a:prstGeom prst="rect">
            <a:avLst/>
          </a:prstGeom>
          <a:noFill/>
          <a:ln w="12700">
            <a:solidFill>
              <a:srgbClr val="2D5EC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advClick="0" advTm="280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3890564-4339-E5E8-526D-D268B0FE3FA4}"/>
              </a:ext>
            </a:extLst>
          </p:cNvPr>
          <p:cNvSpPr txBox="1">
            <a:spLocks/>
          </p:cNvSpPr>
          <p:nvPr/>
        </p:nvSpPr>
        <p:spPr bwMode="auto">
          <a:xfrm>
            <a:off x="358775" y="200025"/>
            <a:ext cx="8229600" cy="9366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sk-SK" sz="3600" b="0" i="0" kern="0" dirty="0"/>
              <a:t>úroveň EU – </a:t>
            </a:r>
            <a:r>
              <a:rPr lang="sk-SK" sz="2800" b="0" i="0" kern="0" dirty="0"/>
              <a:t>údaje </a:t>
            </a:r>
            <a:r>
              <a:rPr lang="en-GB" sz="2800" b="0" i="0" kern="0" dirty="0"/>
              <a:t>LUCAS</a:t>
            </a:r>
            <a:r>
              <a:rPr lang="sk-SK" sz="2800" b="0" i="0" kern="0" dirty="0"/>
              <a:t>, riešenie projektov</a:t>
            </a:r>
            <a:endParaRPr lang="en-GB" sz="2800" b="0" i="0" kern="0" dirty="0"/>
          </a:p>
        </p:txBody>
      </p:sp>
      <p:pic>
        <p:nvPicPr>
          <p:cNvPr id="28675" name="Picture 5">
            <a:extLst>
              <a:ext uri="{FF2B5EF4-FFF2-40B4-BE49-F238E27FC236}">
                <a16:creationId xmlns:a16="http://schemas.microsoft.com/office/drawing/2014/main" id="{105CC5C1-3DD1-67E1-1807-06A685BBC7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7025" y="2787650"/>
            <a:ext cx="20383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676" name="Group 14">
            <a:extLst>
              <a:ext uri="{FF2B5EF4-FFF2-40B4-BE49-F238E27FC236}">
                <a16:creationId xmlns:a16="http://schemas.microsoft.com/office/drawing/2014/main" id="{23C6609B-B838-2899-F81D-918FA9F505FB}"/>
              </a:ext>
            </a:extLst>
          </p:cNvPr>
          <p:cNvGrpSpPr>
            <a:grpSpLocks/>
          </p:cNvGrpSpPr>
          <p:nvPr/>
        </p:nvGrpSpPr>
        <p:grpSpPr bwMode="auto">
          <a:xfrm>
            <a:off x="7216775" y="3941763"/>
            <a:ext cx="1927225" cy="1706562"/>
            <a:chOff x="201606" y="3933055"/>
            <a:chExt cx="3672408" cy="2862853"/>
          </a:xfrm>
        </p:grpSpPr>
        <p:grpSp>
          <p:nvGrpSpPr>
            <p:cNvPr id="28679" name="Group 7">
              <a:extLst>
                <a:ext uri="{FF2B5EF4-FFF2-40B4-BE49-F238E27FC236}">
                  <a16:creationId xmlns:a16="http://schemas.microsoft.com/office/drawing/2014/main" id="{397CC3FC-3E1D-7F43-F95B-8FCA7CF4A3D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5621" y="4071111"/>
              <a:ext cx="3384377" cy="2443747"/>
              <a:chOff x="679711" y="-162946"/>
              <a:chExt cx="4411980" cy="3723323"/>
            </a:xfrm>
          </p:grpSpPr>
          <p:pic>
            <p:nvPicPr>
              <p:cNvPr id="28681" name="Picture 8">
                <a:extLst>
                  <a:ext uri="{FF2B5EF4-FFF2-40B4-BE49-F238E27FC236}">
                    <a16:creationId xmlns:a16="http://schemas.microsoft.com/office/drawing/2014/main" id="{EF315B72-7A86-1DDE-5A04-C8378FB7923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9711" y="-162946"/>
                <a:ext cx="4411980" cy="37233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682" name="Picture 9">
                <a:extLst>
                  <a:ext uri="{FF2B5EF4-FFF2-40B4-BE49-F238E27FC236}">
                    <a16:creationId xmlns:a16="http://schemas.microsoft.com/office/drawing/2014/main" id="{BF666BE3-9971-C111-612F-7D251F453E1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2161" y="-131559"/>
                <a:ext cx="486347" cy="8806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8680" name="Rectangle 11">
              <a:extLst>
                <a:ext uri="{FF2B5EF4-FFF2-40B4-BE49-F238E27FC236}">
                  <a16:creationId xmlns:a16="http://schemas.microsoft.com/office/drawing/2014/main" id="{2F9C5C77-BFB0-D323-5244-436BEF1ABA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06" y="3933055"/>
              <a:ext cx="3672408" cy="2862853"/>
            </a:xfrm>
            <a:prstGeom prst="rect">
              <a:avLst/>
            </a:prstGeom>
            <a:noFill/>
            <a:ln w="12700" algn="ctr">
              <a:solidFill>
                <a:srgbClr val="2D5EC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marL="3175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sk-SK" sz="1200" b="0" i="0">
                <a:solidFill>
                  <a:srgbClr val="2D5EC1"/>
                </a:solidFill>
                <a:latin typeface="Verdana" panose="020B0604030504040204" pitchFamily="34" charset="0"/>
              </a:endParaRPr>
            </a:p>
          </p:txBody>
        </p:sp>
      </p:grpSp>
      <p:pic>
        <p:nvPicPr>
          <p:cNvPr id="28677" name="Content Placeholder 6">
            <a:extLst>
              <a:ext uri="{FF2B5EF4-FFF2-40B4-BE49-F238E27FC236}">
                <a16:creationId xmlns:a16="http://schemas.microsoft.com/office/drawing/2014/main" id="{FE73FD3E-347D-A2C9-4EB4-6319CE66A0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1988" y="1274763"/>
            <a:ext cx="2132012" cy="171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Content Placeholder 7">
            <a:extLst>
              <a:ext uri="{FF2B5EF4-FFF2-40B4-BE49-F238E27FC236}">
                <a16:creationId xmlns:a16="http://schemas.microsoft.com/office/drawing/2014/main" id="{6016A275-3418-4E76-9F18-E8CC9C953B6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6996815"/>
              </p:ext>
            </p:extLst>
          </p:nvPr>
        </p:nvGraphicFramePr>
        <p:xfrm>
          <a:off x="428625" y="1203936"/>
          <a:ext cx="5805437" cy="54200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advClick="0" advTm="28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287478C-95CE-3C60-4DCA-442F0022EF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513746"/>
            <a:ext cx="8229600" cy="1143000"/>
          </a:xfrm>
        </p:spPr>
        <p:txBody>
          <a:bodyPr/>
          <a:lstStyle/>
          <a:p>
            <a:r>
              <a:rPr lang="sk-SK" dirty="0"/>
              <a:t>Ďakujem za pozornosť</a:t>
            </a:r>
          </a:p>
        </p:txBody>
      </p:sp>
    </p:spTree>
    <p:extLst>
      <p:ext uri="{BB962C8B-B14F-4D97-AF65-F5344CB8AC3E}">
        <p14:creationId xmlns:p14="http://schemas.microsoft.com/office/powerpoint/2010/main" val="2122207850"/>
      </p:ext>
    </p:extLst>
  </p:cSld>
  <p:clrMapOvr>
    <a:masterClrMapping/>
  </p:clrMapOvr>
  <p:transition advClick="0" advTm="28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ĺžnik 4">
            <a:extLst>
              <a:ext uri="{FF2B5EF4-FFF2-40B4-BE49-F238E27FC236}">
                <a16:creationId xmlns:a16="http://schemas.microsoft.com/office/drawing/2014/main" id="{F617A787-12BD-6FB2-5375-152F1DF1A7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575" y="260350"/>
            <a:ext cx="865041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k-SK" altLang="sk-SK" sz="1600" b="0" i="0" dirty="0"/>
              <a:t>Projekt LUCAS predstavuje </a:t>
            </a:r>
            <a:r>
              <a:rPr lang="sk-SK" altLang="sk-SK" sz="1600" i="0" dirty="0"/>
              <a:t>zber údajov </a:t>
            </a:r>
            <a:r>
              <a:rPr lang="sk-SK" altLang="sk-SK" sz="1600" b="0" i="0" dirty="0"/>
              <a:t>(krajinná pokrývka/využitie krajiny, </a:t>
            </a:r>
            <a:r>
              <a:rPr lang="sk-SK" altLang="sk-SK" sz="1600" b="0" i="0" dirty="0" err="1"/>
              <a:t>agro-environment</a:t>
            </a:r>
            <a:r>
              <a:rPr lang="sk-SK" altLang="sk-SK" sz="1600" b="0" i="0" dirty="0"/>
              <a:t>, atď.) a </a:t>
            </a:r>
            <a:r>
              <a:rPr lang="sk-SK" altLang="sk-SK" sz="1600" i="0" dirty="0"/>
              <a:t>odber materiálu </a:t>
            </a:r>
            <a:r>
              <a:rPr lang="sk-SK" altLang="sk-SK" sz="1600" b="0" i="0" dirty="0"/>
              <a:t>(pôdne vzorky) štandardizovanými postupmi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k-SK" altLang="sk-SK" sz="1600" b="0" i="0" dirty="0"/>
              <a:t>-</a:t>
            </a:r>
            <a:r>
              <a:rPr lang="sk-SK" altLang="sk-SK" sz="1600" b="0" i="0" dirty="0">
                <a:solidFill>
                  <a:srgbClr val="C00000"/>
                </a:solidFill>
              </a:rPr>
              <a:t>zber údajov </a:t>
            </a:r>
            <a:r>
              <a:rPr lang="sk-SK" altLang="sk-SK" sz="1600" b="0" i="0" dirty="0"/>
              <a:t>sa realizuje vyplnením terénneho zápisníka/prostredníctvom mobilnej aplikácie a fotografovaním, pričom zbierané údaje sú následne ukladané a spracovávané v centrálnom úložisku údajov v digitálnej forme.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k-SK" altLang="sk-SK" sz="1600" b="0" i="0" dirty="0"/>
              <a:t>-</a:t>
            </a:r>
            <a:r>
              <a:rPr lang="sk-SK" altLang="sk-SK" sz="1600" b="0" i="0" dirty="0">
                <a:solidFill>
                  <a:srgbClr val="C00000"/>
                </a:solidFill>
              </a:rPr>
              <a:t>odber materiálu </a:t>
            </a:r>
            <a:r>
              <a:rPr lang="sk-SK" altLang="sk-SK" sz="1600" b="0" i="0" dirty="0"/>
              <a:t>sa expeduje centrálne do Spoločného výskumného strediska JRC</a:t>
            </a:r>
          </a:p>
        </p:txBody>
      </p:sp>
      <p:sp>
        <p:nvSpPr>
          <p:cNvPr id="5" name="Obdĺžnik 5">
            <a:extLst>
              <a:ext uri="{FF2B5EF4-FFF2-40B4-BE49-F238E27FC236}">
                <a16:creationId xmlns:a16="http://schemas.microsoft.com/office/drawing/2014/main" id="{FC8F4019-B4B1-146B-16BD-477EB81DB0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5813425"/>
            <a:ext cx="85344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k-SK" altLang="sk-SK" sz="1400" b="0"/>
              <a:t>LUCAS je koordinovaný Štatistickým úradom Európskej komisie (Eurostat), pričom na jeho financovaní sa podieľa viacero generálnych riaditeľstiev (GR), ako napríklad GR pre poľnohospodárstvo a rozvoj vidieka, GR pre životné prostredie, GR pre boj proti zmene klímy, prípadne ostatné. </a:t>
            </a:r>
            <a:r>
              <a:rPr lang="sk-SK" altLang="sk-SK" sz="1600">
                <a:solidFill>
                  <a:srgbClr val="002060"/>
                </a:solidFill>
              </a:rPr>
              <a:t>Directorate-General DG</a:t>
            </a:r>
          </a:p>
        </p:txBody>
      </p:sp>
      <p:grpSp>
        <p:nvGrpSpPr>
          <p:cNvPr id="6" name="Skupina 5">
            <a:extLst>
              <a:ext uri="{FF2B5EF4-FFF2-40B4-BE49-F238E27FC236}">
                <a16:creationId xmlns:a16="http://schemas.microsoft.com/office/drawing/2014/main" id="{E4F1500E-171C-5EDB-5154-D51F0A52D146}"/>
              </a:ext>
            </a:extLst>
          </p:cNvPr>
          <p:cNvGrpSpPr/>
          <p:nvPr/>
        </p:nvGrpSpPr>
        <p:grpSpPr>
          <a:xfrm>
            <a:off x="304800" y="2231670"/>
            <a:ext cx="5533292" cy="3348515"/>
            <a:chOff x="974725" y="1863725"/>
            <a:chExt cx="6100763" cy="3570288"/>
          </a:xfrm>
        </p:grpSpPr>
        <p:pic>
          <p:nvPicPr>
            <p:cNvPr id="7" name="Picture 10">
              <a:extLst>
                <a:ext uri="{FF2B5EF4-FFF2-40B4-BE49-F238E27FC236}">
                  <a16:creationId xmlns:a16="http://schemas.microsoft.com/office/drawing/2014/main" id="{48E87C75-A1CF-88BC-45D5-EE3626E824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800" y="1863725"/>
              <a:ext cx="2232025" cy="2000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" name="Skupina 7">
              <a:extLst>
                <a:ext uri="{FF2B5EF4-FFF2-40B4-BE49-F238E27FC236}">
                  <a16:creationId xmlns:a16="http://schemas.microsoft.com/office/drawing/2014/main" id="{15984A83-F566-188E-6E50-D135364FCB7D}"/>
                </a:ext>
              </a:extLst>
            </p:cNvPr>
            <p:cNvGrpSpPr/>
            <p:nvPr/>
          </p:nvGrpSpPr>
          <p:grpSpPr>
            <a:xfrm>
              <a:off x="974725" y="2822575"/>
              <a:ext cx="6100763" cy="2611438"/>
              <a:chOff x="974725" y="2822575"/>
              <a:chExt cx="6100763" cy="2611438"/>
            </a:xfrm>
          </p:grpSpPr>
          <p:pic>
            <p:nvPicPr>
              <p:cNvPr id="9" name="Picture 12">
                <a:extLst>
                  <a:ext uri="{FF2B5EF4-FFF2-40B4-BE49-F238E27FC236}">
                    <a16:creationId xmlns:a16="http://schemas.microsoft.com/office/drawing/2014/main" id="{95B1BB51-1E04-BEF2-AE53-7B1CB958A07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71800" y="3863975"/>
                <a:ext cx="2232025" cy="1570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7BDC76B1-0654-87B6-3FDE-74118DDEA30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55950" y="2822575"/>
                <a:ext cx="1863725" cy="150336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  <p:pic>
            <p:nvPicPr>
              <p:cNvPr id="11" name="Picture 11">
                <a:extLst>
                  <a:ext uri="{FF2B5EF4-FFF2-40B4-BE49-F238E27FC236}">
                    <a16:creationId xmlns:a16="http://schemas.microsoft.com/office/drawing/2014/main" id="{5EB8D587-443E-2466-4461-A29C2729E41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03825" y="2822575"/>
                <a:ext cx="1871663" cy="1501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13">
                <a:extLst>
                  <a:ext uri="{FF2B5EF4-FFF2-40B4-BE49-F238E27FC236}">
                    <a16:creationId xmlns:a16="http://schemas.microsoft.com/office/drawing/2014/main" id="{F3A133FD-1683-B28C-28BE-2B31EA2AE9C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4725" y="2930525"/>
                <a:ext cx="1997075" cy="15478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13" name="Picture 2" descr="fig1b-BG_mountain">
            <a:extLst>
              <a:ext uri="{FF2B5EF4-FFF2-40B4-BE49-F238E27FC236}">
                <a16:creationId xmlns:a16="http://schemas.microsoft.com/office/drawing/2014/main" id="{E2B8B2E5-5578-7926-E572-D06D13EDC1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738" y="2085770"/>
            <a:ext cx="2524125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BlokTextu 1">
            <a:extLst>
              <a:ext uri="{FF2B5EF4-FFF2-40B4-BE49-F238E27FC236}">
                <a16:creationId xmlns:a16="http://schemas.microsoft.com/office/drawing/2014/main" id="{DC679DC7-C97D-603D-E3E1-EFBBB4993A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9113" y="4745038"/>
            <a:ext cx="29527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k-SK" altLang="sk-SK">
                <a:hlinkClick r:id="rId8"/>
              </a:rPr>
              <a:t>https://ec.europa.eu/eurostat/web/lucas/overview</a:t>
            </a:r>
            <a:endParaRPr lang="sk-SK" altLang="sk-SK"/>
          </a:p>
        </p:txBody>
      </p:sp>
    </p:spTree>
    <p:extLst>
      <p:ext uri="{BB962C8B-B14F-4D97-AF65-F5344CB8AC3E}">
        <p14:creationId xmlns:p14="http://schemas.microsoft.com/office/powerpoint/2010/main" val="707258624"/>
      </p:ext>
    </p:extLst>
  </p:cSld>
  <p:clrMapOvr>
    <a:masterClrMapping/>
  </p:clrMapOvr>
  <p:transition advClick="0" advTm="28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>
            <a:extLst>
              <a:ext uri="{FF2B5EF4-FFF2-40B4-BE49-F238E27FC236}">
                <a16:creationId xmlns:a16="http://schemas.microsoft.com/office/drawing/2014/main" id="{1D35AD98-522A-768F-EAD5-B3111FBA94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5" y="743436"/>
            <a:ext cx="6911975" cy="2046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88913" indent="-188913" defTabSz="298450">
              <a:tabLst>
                <a:tab pos="282575" algn="l"/>
                <a:tab pos="763588" algn="l"/>
              </a:tabLs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1013" indent="3175" defTabSz="298450">
              <a:tabLst>
                <a:tab pos="282575" algn="l"/>
                <a:tab pos="763588" algn="l"/>
              </a:tabLs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298450">
              <a:tabLst>
                <a:tab pos="282575" algn="l"/>
                <a:tab pos="763588" algn="l"/>
              </a:tabLs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298450">
              <a:tabLst>
                <a:tab pos="282575" algn="l"/>
                <a:tab pos="763588" algn="l"/>
              </a:tabLs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298450">
              <a:tabLst>
                <a:tab pos="282575" algn="l"/>
                <a:tab pos="763588" algn="l"/>
              </a:tabLs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298450" eaLnBrk="0" fontAlgn="base" hangingPunct="0">
              <a:spcBef>
                <a:spcPct val="0"/>
              </a:spcBef>
              <a:spcAft>
                <a:spcPct val="0"/>
              </a:spcAft>
              <a:tabLst>
                <a:tab pos="282575" algn="l"/>
                <a:tab pos="763588" algn="l"/>
              </a:tabLs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298450" eaLnBrk="0" fontAlgn="base" hangingPunct="0">
              <a:spcBef>
                <a:spcPct val="0"/>
              </a:spcBef>
              <a:spcAft>
                <a:spcPct val="0"/>
              </a:spcAft>
              <a:tabLst>
                <a:tab pos="282575" algn="l"/>
                <a:tab pos="763588" algn="l"/>
              </a:tabLs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298450" eaLnBrk="0" fontAlgn="base" hangingPunct="0">
              <a:spcBef>
                <a:spcPct val="0"/>
              </a:spcBef>
              <a:spcAft>
                <a:spcPct val="0"/>
              </a:spcAft>
              <a:tabLst>
                <a:tab pos="282575" algn="l"/>
                <a:tab pos="763588" algn="l"/>
              </a:tabLs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298450" eaLnBrk="0" fontAlgn="base" hangingPunct="0">
              <a:spcBef>
                <a:spcPct val="0"/>
              </a:spcBef>
              <a:spcAft>
                <a:spcPct val="0"/>
              </a:spcAft>
              <a:tabLst>
                <a:tab pos="282575" algn="l"/>
                <a:tab pos="763588" algn="l"/>
              </a:tabLs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600"/>
              </a:spcBef>
              <a:buClr>
                <a:srgbClr val="E2001A"/>
              </a:buClr>
              <a:buFont typeface="Arial" panose="020B0604020202020204" pitchFamily="34" charset="0"/>
              <a:buChar char="•"/>
            </a:pPr>
            <a:r>
              <a:rPr lang="sk-SK" altLang="sk-SK" sz="1600" b="0" i="0" dirty="0">
                <a:solidFill>
                  <a:schemeClr val="tx1"/>
                </a:solidFill>
              </a:rPr>
              <a:t>Zhromažďovať</a:t>
            </a:r>
            <a:r>
              <a:rPr lang="en-GB" altLang="sk-SK" sz="1600" b="0" i="0" dirty="0">
                <a:solidFill>
                  <a:schemeClr val="tx1"/>
                </a:solidFill>
              </a:rPr>
              <a:t> </a:t>
            </a:r>
            <a:r>
              <a:rPr lang="sk-SK" altLang="sk-SK" sz="1600" b="0" i="0" dirty="0">
                <a:solidFill>
                  <a:schemeClr val="tx1"/>
                </a:solidFill>
              </a:rPr>
              <a:t>štatistické</a:t>
            </a:r>
            <a:r>
              <a:rPr lang="en-GB" altLang="sk-SK" sz="1600" b="0" i="0" dirty="0">
                <a:solidFill>
                  <a:schemeClr val="tx1"/>
                </a:solidFill>
              </a:rPr>
              <a:t> informácie </a:t>
            </a:r>
            <a:endParaRPr lang="sk-SK" altLang="sk-SK" sz="1600" b="0" i="0" dirty="0">
              <a:solidFill>
                <a:schemeClr val="tx1"/>
              </a:solidFill>
            </a:endParaRPr>
          </a:p>
          <a:p>
            <a:pPr algn="just">
              <a:spcBef>
                <a:spcPts val="600"/>
              </a:spcBef>
              <a:buClr>
                <a:srgbClr val="E2001A"/>
              </a:buClr>
              <a:buFont typeface="Arial" panose="020B0604020202020204" pitchFamily="34" charset="0"/>
              <a:buChar char="•"/>
            </a:pPr>
            <a:r>
              <a:rPr lang="sk-SK" altLang="sk-SK" sz="1600" b="0" i="0" dirty="0">
                <a:solidFill>
                  <a:schemeClr val="tx1"/>
                </a:solidFill>
              </a:rPr>
              <a:t>Získať</a:t>
            </a:r>
            <a:r>
              <a:rPr lang="en-GB" altLang="sk-SK" sz="1600" b="0" i="0" dirty="0">
                <a:solidFill>
                  <a:schemeClr val="tx1"/>
                </a:solidFill>
              </a:rPr>
              <a:t> </a:t>
            </a:r>
            <a:r>
              <a:rPr lang="pt-BR" altLang="sk-SK" sz="1600" b="0" i="0" dirty="0">
                <a:solidFill>
                  <a:schemeClr val="tx1"/>
                </a:solidFill>
              </a:rPr>
              <a:t>harmonizované údaje na úrovni E</a:t>
            </a:r>
            <a:r>
              <a:rPr lang="sk-SK" altLang="sk-SK" sz="1600" b="0" i="0" dirty="0">
                <a:solidFill>
                  <a:schemeClr val="tx1"/>
                </a:solidFill>
              </a:rPr>
              <a:t>urópskej únii, ktoré sú vzájomne porovnateľné (metodicko-klasifikačné zabezpečenie plnej porovnateľnosti)</a:t>
            </a:r>
            <a:endParaRPr lang="en-GB" altLang="sk-SK" sz="1600" b="0" i="0" dirty="0">
              <a:solidFill>
                <a:schemeClr val="tx1"/>
              </a:solidFill>
            </a:endParaRPr>
          </a:p>
          <a:p>
            <a:pPr>
              <a:spcBef>
                <a:spcPts val="600"/>
              </a:spcBef>
              <a:buClr>
                <a:srgbClr val="E2001A"/>
              </a:buClr>
              <a:buFont typeface="Arial" panose="020B0604020202020204" pitchFamily="34" charset="0"/>
              <a:buChar char="•"/>
            </a:pPr>
            <a:r>
              <a:rPr lang="sk-SK" altLang="sk-SK" sz="1600" b="0" i="0" dirty="0">
                <a:solidFill>
                  <a:schemeClr val="tx1"/>
                </a:solidFill>
              </a:rPr>
              <a:t>Vytvoriť</a:t>
            </a:r>
            <a:r>
              <a:rPr lang="en-GB" altLang="sk-SK" sz="1600" b="0" i="0" dirty="0">
                <a:solidFill>
                  <a:schemeClr val="tx1"/>
                </a:solidFill>
              </a:rPr>
              <a:t> </a:t>
            </a:r>
            <a:r>
              <a:rPr lang="sk-SK" altLang="sk-SK" sz="1600" b="0" i="0" dirty="0">
                <a:solidFill>
                  <a:schemeClr val="tx1"/>
                </a:solidFill>
              </a:rPr>
              <a:t>údajovú bázu</a:t>
            </a:r>
            <a:r>
              <a:rPr lang="en-GB" altLang="sk-SK" sz="1600" b="0" i="0" dirty="0">
                <a:solidFill>
                  <a:schemeClr val="tx1"/>
                </a:solidFill>
              </a:rPr>
              <a:t> pre </a:t>
            </a:r>
            <a:r>
              <a:rPr lang="sk-SK" altLang="sk-SK" sz="1600" b="0" i="0" dirty="0">
                <a:solidFill>
                  <a:schemeClr val="tx1"/>
                </a:solidFill>
              </a:rPr>
              <a:t>validáciu</a:t>
            </a:r>
            <a:r>
              <a:rPr lang="en-GB" altLang="sk-SK" sz="1600" b="0" i="0" dirty="0">
                <a:solidFill>
                  <a:schemeClr val="tx1"/>
                </a:solidFill>
              </a:rPr>
              <a:t> modelu</a:t>
            </a:r>
            <a:endParaRPr lang="it-IT" altLang="sk-SK" sz="1600" b="0" i="0" dirty="0">
              <a:solidFill>
                <a:schemeClr val="tx1"/>
              </a:solidFill>
            </a:endParaRPr>
          </a:p>
          <a:p>
            <a:pPr>
              <a:spcBef>
                <a:spcPts val="600"/>
              </a:spcBef>
              <a:buClr>
                <a:srgbClr val="E2001A"/>
              </a:buClr>
              <a:buFont typeface="Arial" panose="020B0604020202020204" pitchFamily="34" charset="0"/>
              <a:buChar char="•"/>
            </a:pPr>
            <a:r>
              <a:rPr lang="sk-SK" altLang="sk-SK" sz="1600" b="0" i="0" dirty="0">
                <a:solidFill>
                  <a:schemeClr val="tx1"/>
                </a:solidFill>
              </a:rPr>
              <a:t>Analyzovať interakciu</a:t>
            </a:r>
            <a:r>
              <a:rPr lang="en-GB" altLang="sk-SK" sz="1600" b="0" i="0" dirty="0">
                <a:solidFill>
                  <a:schemeClr val="tx1"/>
                </a:solidFill>
              </a:rPr>
              <a:t> poľnohospodárstv</a:t>
            </a:r>
            <a:r>
              <a:rPr lang="sk-SK" altLang="sk-SK" sz="1600" b="0" i="0" dirty="0">
                <a:solidFill>
                  <a:schemeClr val="tx1"/>
                </a:solidFill>
              </a:rPr>
              <a:t>o </a:t>
            </a:r>
            <a:r>
              <a:rPr lang="en-GB" altLang="sk-SK" sz="1600" b="0" i="0" dirty="0">
                <a:solidFill>
                  <a:schemeClr val="tx1"/>
                </a:solidFill>
              </a:rPr>
              <a:t>-</a:t>
            </a:r>
            <a:r>
              <a:rPr lang="sk-SK" altLang="sk-SK" sz="1600" b="0" i="0" dirty="0">
                <a:solidFill>
                  <a:schemeClr val="tx1"/>
                </a:solidFill>
              </a:rPr>
              <a:t> životné</a:t>
            </a:r>
            <a:r>
              <a:rPr lang="en-GB" altLang="sk-SK" sz="1600" b="0" i="0" dirty="0">
                <a:solidFill>
                  <a:schemeClr val="tx1"/>
                </a:solidFill>
              </a:rPr>
              <a:t> prostredi</a:t>
            </a:r>
            <a:r>
              <a:rPr lang="sk-SK" altLang="sk-SK" sz="1600" b="0" i="0" dirty="0">
                <a:solidFill>
                  <a:schemeClr val="tx1"/>
                </a:solidFill>
              </a:rPr>
              <a:t>e </a:t>
            </a:r>
            <a:r>
              <a:rPr lang="en-GB" altLang="sk-SK" sz="1600" b="0" i="0" dirty="0">
                <a:solidFill>
                  <a:schemeClr val="tx1"/>
                </a:solidFill>
              </a:rPr>
              <a:t>–</a:t>
            </a:r>
            <a:r>
              <a:rPr lang="sk-SK" altLang="sk-SK" sz="1600" b="0" i="0" dirty="0">
                <a:solidFill>
                  <a:schemeClr val="tx1"/>
                </a:solidFill>
              </a:rPr>
              <a:t> krajina </a:t>
            </a:r>
            <a:r>
              <a:rPr lang="fr-BE" altLang="sk-SK" sz="1600" b="0" i="0" dirty="0">
                <a:solidFill>
                  <a:schemeClr val="tx1"/>
                </a:solidFill>
              </a:rPr>
              <a:t>(viacúčelový prieskum)</a:t>
            </a:r>
            <a:endParaRPr lang="en-GB" altLang="sk-SK" sz="1600" b="0" i="0" dirty="0">
              <a:solidFill>
                <a:schemeClr val="tx1"/>
              </a:solidFill>
            </a:endParaRPr>
          </a:p>
        </p:txBody>
      </p:sp>
      <p:sp>
        <p:nvSpPr>
          <p:cNvPr id="5" name="Titel 7">
            <a:extLst>
              <a:ext uri="{FF2B5EF4-FFF2-40B4-BE49-F238E27FC236}">
                <a16:creationId xmlns:a16="http://schemas.microsoft.com/office/drawing/2014/main" id="{D754693A-A90A-0A1F-440A-BC08BA87128A}"/>
              </a:ext>
            </a:extLst>
          </p:cNvPr>
          <p:cNvSpPr txBox="1">
            <a:spLocks/>
          </p:cNvSpPr>
          <p:nvPr/>
        </p:nvSpPr>
        <p:spPr bwMode="auto">
          <a:xfrm>
            <a:off x="93784" y="456833"/>
            <a:ext cx="6248400" cy="3603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sk-SK" sz="2800" b="0" i="0" kern="0" dirty="0">
                <a:cs typeface="Arial" pitchFamily="34" charset="0"/>
              </a:rPr>
              <a:t>Ciele a o</a:t>
            </a:r>
            <a:r>
              <a:rPr lang="de-DE" sz="2800" b="0" i="0" kern="0" dirty="0">
                <a:cs typeface="Arial" pitchFamily="34" charset="0"/>
              </a:rPr>
              <a:t>rganizácia prieskumu LUCAS</a:t>
            </a:r>
          </a:p>
          <a:p>
            <a:pPr>
              <a:defRPr/>
            </a:pPr>
            <a:endParaRPr lang="de-DE" sz="2800" b="0" i="0" kern="0" dirty="0">
              <a:cs typeface="Arial" pitchFamily="34" charset="0"/>
            </a:endParaRPr>
          </a:p>
        </p:txBody>
      </p:sp>
      <p:graphicFrame>
        <p:nvGraphicFramePr>
          <p:cNvPr id="6" name="Object 2">
            <a:extLst>
              <a:ext uri="{FF2B5EF4-FFF2-40B4-BE49-F238E27FC236}">
                <a16:creationId xmlns:a16="http://schemas.microsoft.com/office/drawing/2014/main" id="{5CE8CD55-84D3-B1E0-76DF-B08F2632800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54875" y="369888"/>
          <a:ext cx="1617663" cy="213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3761905" imgH="5780952" progId="">
                  <p:embed/>
                </p:oleObj>
              </mc:Choice>
              <mc:Fallback>
                <p:oleObj name="Photo Editor Photo" r:id="rId2" imgW="3761905" imgH="5780952" progId="">
                  <p:embed/>
                  <p:pic>
                    <p:nvPicPr>
                      <p:cNvPr id="7172" name="Object 2">
                        <a:extLst>
                          <a:ext uri="{FF2B5EF4-FFF2-40B4-BE49-F238E27FC236}">
                            <a16:creationId xmlns:a16="http://schemas.microsoft.com/office/drawing/2014/main" id="{7DA2B825-9578-FD0E-1D9F-41B10E39991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54875" y="369888"/>
                        <a:ext cx="1617663" cy="2138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BlokTextu 6">
            <a:extLst>
              <a:ext uri="{FF2B5EF4-FFF2-40B4-BE49-F238E27FC236}">
                <a16:creationId xmlns:a16="http://schemas.microsoft.com/office/drawing/2014/main" id="{6686AF68-257B-B770-CE50-31F18DD7902F}"/>
              </a:ext>
            </a:extLst>
          </p:cNvPr>
          <p:cNvSpPr txBox="1"/>
          <p:nvPr/>
        </p:nvSpPr>
        <p:spPr>
          <a:xfrm>
            <a:off x="182685" y="3008514"/>
            <a:ext cx="4516437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sk-SK" i="0" dirty="0">
                <a:solidFill>
                  <a:schemeClr val="tx1"/>
                </a:solidFill>
                <a:latin typeface="Arial" charset="0"/>
                <a:cs typeface="Arial" charset="0"/>
              </a:rPr>
              <a:t>Organizačná jednotka LOT</a:t>
            </a:r>
          </a:p>
          <a:p>
            <a:pPr eaLnBrk="1" hangingPunct="1">
              <a:defRPr/>
            </a:pPr>
            <a:endParaRPr lang="sk-SK" b="0" i="0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marL="285750" indent="-285750" eaLnBrk="1" hangingPunct="1">
              <a:buFontTx/>
              <a:buChar char="-"/>
              <a:defRPr/>
            </a:pPr>
            <a:r>
              <a:rPr lang="sk-SK" b="0" i="0" dirty="0">
                <a:solidFill>
                  <a:schemeClr val="tx1"/>
                </a:solidFill>
                <a:latin typeface="Arial" charset="0"/>
                <a:cs typeface="Arial" charset="0"/>
              </a:rPr>
              <a:t>terénny prieskum lot 1, 2...... </a:t>
            </a:r>
          </a:p>
          <a:p>
            <a:pPr marL="285750" indent="-285750" eaLnBrk="1" hangingPunct="1">
              <a:buFontTx/>
              <a:buChar char="-"/>
              <a:defRPr/>
            </a:pPr>
            <a:r>
              <a:rPr lang="sk-SK" b="0" i="0" dirty="0">
                <a:solidFill>
                  <a:schemeClr val="tx1"/>
                </a:solidFill>
                <a:latin typeface="Arial" charset="0"/>
                <a:cs typeface="Arial" charset="0"/>
              </a:rPr>
              <a:t>technická asistencia a QC lot 6</a:t>
            </a:r>
          </a:p>
          <a:p>
            <a:pPr marL="285750" indent="-285750" eaLnBrk="1" hangingPunct="1">
              <a:buFontTx/>
              <a:buChar char="-"/>
              <a:defRPr/>
            </a:pPr>
            <a:r>
              <a:rPr lang="sk-SK" b="0" i="0" dirty="0">
                <a:solidFill>
                  <a:schemeClr val="tx1"/>
                </a:solidFill>
                <a:latin typeface="Arial" charset="0"/>
                <a:cs typeface="Arial" charset="0"/>
              </a:rPr>
              <a:t>IT riešenie (hosting, podpora atď.) lot7</a:t>
            </a:r>
          </a:p>
          <a:p>
            <a:pPr marL="285750" indent="-285750" eaLnBrk="1" hangingPunct="1">
              <a:buFontTx/>
              <a:buChar char="-"/>
              <a:defRPr/>
            </a:pPr>
            <a:r>
              <a:rPr lang="sk-SK" b="0" i="0" dirty="0">
                <a:solidFill>
                  <a:schemeClr val="tx1"/>
                </a:solidFill>
                <a:latin typeface="Arial" charset="0"/>
                <a:cs typeface="Arial" charset="0"/>
              </a:rPr>
              <a:t>školenia, moduly</a:t>
            </a:r>
          </a:p>
        </p:txBody>
      </p:sp>
      <p:pic>
        <p:nvPicPr>
          <p:cNvPr id="8" name="Obrázok 6">
            <a:extLst>
              <a:ext uri="{FF2B5EF4-FFF2-40B4-BE49-F238E27FC236}">
                <a16:creationId xmlns:a16="http://schemas.microsoft.com/office/drawing/2014/main" id="{FD4FE306-ED09-2886-4334-A8916936FF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073" y="3734366"/>
            <a:ext cx="3236242" cy="2912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figure2b">
            <a:extLst>
              <a:ext uri="{FF2B5EF4-FFF2-40B4-BE49-F238E27FC236}">
                <a16:creationId xmlns:a16="http://schemas.microsoft.com/office/drawing/2014/main" id="{93912E68-0AE4-54DA-838C-271998F718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230" y="2954978"/>
            <a:ext cx="3493476" cy="2789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7">
            <a:extLst>
              <a:ext uri="{FF2B5EF4-FFF2-40B4-BE49-F238E27FC236}">
                <a16:creationId xmlns:a16="http://schemas.microsoft.com/office/drawing/2014/main" id="{3FE23E2E-B9FD-0143-4405-52A8BB307A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222" y="4952716"/>
            <a:ext cx="3236242" cy="174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6802685"/>
      </p:ext>
    </p:extLst>
  </p:cSld>
  <p:clrMapOvr>
    <a:masterClrMapping/>
  </p:clrMapOvr>
  <p:transition advClick="0" advTm="28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7">
            <a:extLst>
              <a:ext uri="{FF2B5EF4-FFF2-40B4-BE49-F238E27FC236}">
                <a16:creationId xmlns:a16="http://schemas.microsoft.com/office/drawing/2014/main" id="{76691D3F-57A3-6C91-6F52-28A507E5D217}"/>
              </a:ext>
            </a:extLst>
          </p:cNvPr>
          <p:cNvSpPr txBox="1">
            <a:spLocks/>
          </p:cNvSpPr>
          <p:nvPr/>
        </p:nvSpPr>
        <p:spPr bwMode="auto">
          <a:xfrm>
            <a:off x="495300" y="312738"/>
            <a:ext cx="6076950" cy="110013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sk-SK" sz="2800" b="0" i="0" kern="0" dirty="0">
                <a:cs typeface="Arial" pitchFamily="34" charset="0"/>
              </a:rPr>
              <a:t>Metódy prieskumu LC/LU LUCAS</a:t>
            </a:r>
            <a:endParaRPr lang="de-DE" sz="2800" b="0" i="0" kern="0" dirty="0">
              <a:cs typeface="Arial" pitchFamily="34" charset="0"/>
            </a:endParaRPr>
          </a:p>
        </p:txBody>
      </p:sp>
      <p:grpSp>
        <p:nvGrpSpPr>
          <p:cNvPr id="9219" name="Group 4">
            <a:extLst>
              <a:ext uri="{FF2B5EF4-FFF2-40B4-BE49-F238E27FC236}">
                <a16:creationId xmlns:a16="http://schemas.microsoft.com/office/drawing/2014/main" id="{B9B3220B-A760-6B43-76DC-FB3BA0A038B3}"/>
              </a:ext>
            </a:extLst>
          </p:cNvPr>
          <p:cNvGrpSpPr>
            <a:grpSpLocks/>
          </p:cNvGrpSpPr>
          <p:nvPr/>
        </p:nvGrpSpPr>
        <p:grpSpPr bwMode="auto">
          <a:xfrm>
            <a:off x="7034213" y="239713"/>
            <a:ext cx="1704975" cy="1881187"/>
            <a:chOff x="4286" y="709"/>
            <a:chExt cx="1248" cy="1477"/>
          </a:xfrm>
        </p:grpSpPr>
        <p:grpSp>
          <p:nvGrpSpPr>
            <p:cNvPr id="9227" name="Group 5">
              <a:extLst>
                <a:ext uri="{FF2B5EF4-FFF2-40B4-BE49-F238E27FC236}">
                  <a16:creationId xmlns:a16="http://schemas.microsoft.com/office/drawing/2014/main" id="{82D2B240-0285-A155-0626-067A7C4EA4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86" y="709"/>
              <a:ext cx="1248" cy="1198"/>
              <a:chOff x="4272" y="1296"/>
              <a:chExt cx="1248" cy="1198"/>
            </a:xfrm>
          </p:grpSpPr>
          <p:sp>
            <p:nvSpPr>
              <p:cNvPr id="18" name="Oval 6">
                <a:extLst>
                  <a:ext uri="{FF2B5EF4-FFF2-40B4-BE49-F238E27FC236}">
                    <a16:creationId xmlns:a16="http://schemas.microsoft.com/office/drawing/2014/main" id="{4337441B-44A1-046E-3CD5-3093BB5479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68" y="1867"/>
                <a:ext cx="56" cy="57"/>
              </a:xfrm>
              <a:prstGeom prst="ellipse">
                <a:avLst/>
              </a:prstGeom>
              <a:solidFill>
                <a:srgbClr val="BBE0E3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e-DE" sz="1200" b="0" i="0" kern="0">
                  <a:solidFill>
                    <a:srgbClr val="0F5494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19" name="Oval 7">
                <a:extLst>
                  <a:ext uri="{FF2B5EF4-FFF2-40B4-BE49-F238E27FC236}">
                    <a16:creationId xmlns:a16="http://schemas.microsoft.com/office/drawing/2014/main" id="{F96787AE-CDB6-757A-BCF9-68D1132D5F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42" y="1638"/>
                <a:ext cx="509" cy="515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e-DE" sz="1200" b="0" i="0" kern="0" dirty="0">
                  <a:solidFill>
                    <a:srgbClr val="0F5494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20" name="Line 8">
                <a:extLst>
                  <a:ext uri="{FF2B5EF4-FFF2-40B4-BE49-F238E27FC236}">
                    <a16:creationId xmlns:a16="http://schemas.microsoft.com/office/drawing/2014/main" id="{FDB0151B-4A51-7449-0442-35B2768911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53" y="1896"/>
                <a:ext cx="227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e-DE" sz="1200" b="0" i="0" kern="0">
                  <a:solidFill>
                    <a:srgbClr val="0F5494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21" name="Text Box 9">
                <a:extLst>
                  <a:ext uri="{FF2B5EF4-FFF2-40B4-BE49-F238E27FC236}">
                    <a16:creationId xmlns:a16="http://schemas.microsoft.com/office/drawing/2014/main" id="{8EA8373A-5135-B3D0-8713-2993DDD606C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83" y="1581"/>
                <a:ext cx="680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t-IT" sz="1200" b="0" i="0" kern="0" dirty="0">
                    <a:solidFill>
                      <a:srgbClr val="0F5494"/>
                    </a:solidFill>
                    <a:latin typeface="Arial" charset="0"/>
                    <a:cs typeface="+mn-cs"/>
                  </a:rPr>
                  <a:t>1,5 m</a:t>
                </a:r>
              </a:p>
            </p:txBody>
          </p:sp>
          <p:sp>
            <p:nvSpPr>
              <p:cNvPr id="22" name="Oval 10">
                <a:extLst>
                  <a:ext uri="{FF2B5EF4-FFF2-40B4-BE49-F238E27FC236}">
                    <a16:creationId xmlns:a16="http://schemas.microsoft.com/office/drawing/2014/main" id="{79AD892B-6D7D-A1DF-757F-B47EFD2ABC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2" y="1296"/>
                <a:ext cx="1248" cy="1198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e-DE" sz="1200" b="0" i="0" kern="0">
                  <a:solidFill>
                    <a:srgbClr val="0F5494"/>
                  </a:solidFill>
                  <a:latin typeface="Verdana" pitchFamily="34" charset="0"/>
                  <a:cs typeface="+mn-cs"/>
                </a:endParaRPr>
              </a:p>
            </p:txBody>
          </p:sp>
          <p:sp>
            <p:nvSpPr>
              <p:cNvPr id="23" name="Line 11">
                <a:extLst>
                  <a:ext uri="{FF2B5EF4-FFF2-40B4-BE49-F238E27FC236}">
                    <a16:creationId xmlns:a16="http://schemas.microsoft.com/office/drawing/2014/main" id="{88A1C90D-0D44-E05E-43B2-EE5C2B5F3E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96" y="1924"/>
                <a:ext cx="0" cy="57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e-DE" sz="1200" b="0" i="0" kern="0">
                  <a:solidFill>
                    <a:srgbClr val="0F5494"/>
                  </a:solidFill>
                  <a:latin typeface="Verdana" pitchFamily="34" charset="0"/>
                  <a:cs typeface="+mn-cs"/>
                </a:endParaRPr>
              </a:p>
            </p:txBody>
          </p:sp>
        </p:grpSp>
        <p:sp>
          <p:nvSpPr>
            <p:cNvPr id="17" name="Text Box 12">
              <a:extLst>
                <a:ext uri="{FF2B5EF4-FFF2-40B4-BE49-F238E27FC236}">
                  <a16:creationId xmlns:a16="http://schemas.microsoft.com/office/drawing/2014/main" id="{C444DE9E-6B81-4499-4DCD-4024912AF8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5308604">
              <a:off x="4684" y="1672"/>
              <a:ext cx="7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1200" b="0" i="0" kern="0" dirty="0">
                  <a:solidFill>
                    <a:srgbClr val="0F5494"/>
                  </a:solidFill>
                  <a:latin typeface="Arial" charset="0"/>
                  <a:cs typeface="+mn-cs"/>
                </a:rPr>
                <a:t>20 m</a:t>
              </a:r>
            </a:p>
          </p:txBody>
        </p:sp>
      </p:grpSp>
      <p:pic>
        <p:nvPicPr>
          <p:cNvPr id="9220" name="Picture 2">
            <a:extLst>
              <a:ext uri="{FF2B5EF4-FFF2-40B4-BE49-F238E27FC236}">
                <a16:creationId xmlns:a16="http://schemas.microsoft.com/office/drawing/2014/main" id="{E99A3EFE-59E8-B4E6-D823-E688BF7429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738" y="3552825"/>
            <a:ext cx="4897437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bdĺžnik 2">
            <a:extLst>
              <a:ext uri="{FF2B5EF4-FFF2-40B4-BE49-F238E27FC236}">
                <a16:creationId xmlns:a16="http://schemas.microsoft.com/office/drawing/2014/main" id="{D48FB1B5-759D-AED4-3118-14DE92F9AC82}"/>
              </a:ext>
            </a:extLst>
          </p:cNvPr>
          <p:cNvSpPr/>
          <p:nvPr/>
        </p:nvSpPr>
        <p:spPr>
          <a:xfrm>
            <a:off x="306388" y="1649413"/>
            <a:ext cx="4200525" cy="144621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sk-SK" altLang="sk-SK" sz="1400" b="0" i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Teoreticky bod nemá šírku ani dĺžku. V prieskume LUCAS bod zodpovedá kružnici</a:t>
            </a:r>
            <a:r>
              <a:rPr lang="en-US" altLang="sk-SK" sz="1400" b="0" i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algn="just" eaLnBrk="1" hangingPunct="1"/>
            <a:endParaRPr lang="en-US" altLang="sk-SK" sz="1400" b="0" i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buFontTx/>
              <a:buChar char="-"/>
            </a:pPr>
            <a:r>
              <a:rPr lang="sk-SK" altLang="sk-SK" sz="1600" b="0" i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 polomerom </a:t>
            </a:r>
            <a:r>
              <a:rPr lang="sk-SK" altLang="sk-SK" sz="1600" i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1,5 m (alebo priemerom 3 m) </a:t>
            </a:r>
            <a:endParaRPr lang="en-US" altLang="sk-SK" sz="1600" i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eaLnBrk="1" hangingPunct="1">
              <a:buFontTx/>
              <a:buChar char="-"/>
            </a:pPr>
            <a:r>
              <a:rPr lang="sk-SK" altLang="sk-SK" sz="1600" b="0" i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ploch</a:t>
            </a:r>
            <a:r>
              <a:rPr lang="en-US" altLang="sk-SK" sz="1600" b="0" i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sk-SK" altLang="sk-SK" sz="1600" b="0" i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približne 7 m</a:t>
            </a:r>
            <a:r>
              <a:rPr lang="sk-SK" altLang="sk-SK" sz="1600" b="0" i="0" baseline="30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sk-SK" altLang="sk-SK" sz="1600" b="0" i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just" eaLnBrk="1" hangingPunct="1"/>
            <a:endParaRPr lang="sk-SK" altLang="sk-SK" sz="1400" b="0" i="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Obdĺžnik 3">
            <a:extLst>
              <a:ext uri="{FF2B5EF4-FFF2-40B4-BE49-F238E27FC236}">
                <a16:creationId xmlns:a16="http://schemas.microsoft.com/office/drawing/2014/main" id="{32993F52-3A03-B14A-04C6-9F7AA1C58BF6}"/>
              </a:ext>
            </a:extLst>
          </p:cNvPr>
          <p:cNvSpPr/>
          <p:nvPr/>
        </p:nvSpPr>
        <p:spPr>
          <a:xfrm>
            <a:off x="276225" y="3095625"/>
            <a:ext cx="1679575" cy="2893100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sk-SK" altLang="sk-SK" sz="1400" b="0" i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 normálnych okolností bod spadá do homogénnej oblasti (napr. ornej pôdy, atď.) a vyššie uvedená definícia môže byť ľahko uplatniteľná pre identifikáciu LC/LU, rovnako ako je bezpodmienečne možné identifikovať polohu bodu.</a:t>
            </a:r>
            <a:endParaRPr lang="sk-SK" altLang="sk-SK" sz="1400" b="0" i="0" dirty="0">
              <a:solidFill>
                <a:srgbClr val="000000"/>
              </a:solidFill>
            </a:endParaRPr>
          </a:p>
        </p:txBody>
      </p:sp>
      <p:sp>
        <p:nvSpPr>
          <p:cNvPr id="6" name="Obdĺžnik 5">
            <a:extLst>
              <a:ext uri="{FF2B5EF4-FFF2-40B4-BE49-F238E27FC236}">
                <a16:creationId xmlns:a16="http://schemas.microsoft.com/office/drawing/2014/main" id="{4CA73F06-ED25-0A4B-651D-0156CE8A7A05}"/>
              </a:ext>
            </a:extLst>
          </p:cNvPr>
          <p:cNvSpPr/>
          <p:nvPr/>
        </p:nvSpPr>
        <p:spPr>
          <a:xfrm>
            <a:off x="4572000" y="1871663"/>
            <a:ext cx="4356100" cy="191770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Aft>
                <a:spcPts val="1000"/>
              </a:spcAft>
            </a:pPr>
            <a:r>
              <a:rPr lang="sk-SK" altLang="sk-SK" sz="1400" b="0" i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Ak nie je krajinná pokrývka homogénna (napr. keď je zložená z rozptýlených stromov) musí sa zmeniť rozsah pozorovania, aby sa mohla klasifikácia LC/LU realizovať.</a:t>
            </a:r>
            <a:r>
              <a:rPr lang="sk-SK" altLang="sk-SK" sz="1400" b="0" i="0" dirty="0">
                <a:solidFill>
                  <a:srgbClr val="000000"/>
                </a:solidFill>
                <a:latin typeface="Calibri" panose="020F0502020204030204" pitchFamily="34" charset="0"/>
              </a:rPr>
              <a:t> Uplatňuje sa tu r</a:t>
            </a:r>
            <a:r>
              <a:rPr lang="sk-SK" altLang="sk-SK" sz="1400" b="0" i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ozšírené okno pozorovania.</a:t>
            </a:r>
          </a:p>
          <a:p>
            <a:pPr algn="just" eaLnBrk="1" hangingPunct="1">
              <a:buFontTx/>
              <a:buChar char="-"/>
            </a:pPr>
            <a:r>
              <a:rPr lang="sk-SK" altLang="sk-SK" sz="1600" b="0" i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polomer </a:t>
            </a:r>
            <a:r>
              <a:rPr lang="sk-SK" altLang="sk-SK" sz="1600" i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 m (alebo 40 m priemer)</a:t>
            </a:r>
          </a:p>
          <a:p>
            <a:pPr algn="just" eaLnBrk="1" hangingPunct="1">
              <a:spcAft>
                <a:spcPts val="1000"/>
              </a:spcAft>
              <a:buFontTx/>
              <a:buChar char="-"/>
            </a:pPr>
            <a:r>
              <a:rPr lang="sk-SK" altLang="sk-SK" sz="1600" b="0" i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plocha 0,13 ha</a:t>
            </a:r>
          </a:p>
          <a:p>
            <a:pPr algn="just" eaLnBrk="1" hangingPunct="1"/>
            <a:endParaRPr lang="sk-SK" altLang="sk-SK" sz="1400" b="0" i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Obdĺžnik 6">
            <a:extLst>
              <a:ext uri="{FF2B5EF4-FFF2-40B4-BE49-F238E27FC236}">
                <a16:creationId xmlns:a16="http://schemas.microsoft.com/office/drawing/2014/main" id="{D868C656-EABD-21A5-0887-CAF37748769C}"/>
              </a:ext>
            </a:extLst>
          </p:cNvPr>
          <p:cNvSpPr/>
          <p:nvPr/>
        </p:nvSpPr>
        <p:spPr>
          <a:xfrm>
            <a:off x="7092950" y="3695700"/>
            <a:ext cx="1970088" cy="26765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hangingPunct="1">
              <a:spcAft>
                <a:spcPts val="600"/>
              </a:spcAft>
              <a:defRPr/>
            </a:pPr>
            <a:r>
              <a:rPr lang="sk-SK" sz="1400" b="0" i="0" dirty="0">
                <a:solidFill>
                  <a:schemeClr val="accent4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Systematicky sa uplatňuje pri zalesnenej krajine (CXX), krovinatých plochách (DXX), trávnych  porastoch (EXX), v triede holá pôda, machy/lišajníky (FXX),  mokrade (HXX), niektorých trvalých kultúrach (B7X, B8X bez B83)</a:t>
            </a:r>
          </a:p>
        </p:txBody>
      </p:sp>
      <p:sp>
        <p:nvSpPr>
          <p:cNvPr id="8" name="Obdĺžnik 7">
            <a:extLst>
              <a:ext uri="{FF2B5EF4-FFF2-40B4-BE49-F238E27FC236}">
                <a16:creationId xmlns:a16="http://schemas.microsoft.com/office/drawing/2014/main" id="{C0DBC785-FC6E-BCE4-F14F-00E49D272E01}"/>
              </a:ext>
            </a:extLst>
          </p:cNvPr>
          <p:cNvSpPr/>
          <p:nvPr/>
        </p:nvSpPr>
        <p:spPr>
          <a:xfrm>
            <a:off x="835025" y="6405563"/>
            <a:ext cx="8093075" cy="307975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k-SK" altLang="sk-SK" sz="1400" i="0" u="sng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Špeciálne prípady prieskumu: hranica, malý lineárny prvok, viacnásobná evidencia pokrývky LC1/LC2, atď. </a:t>
            </a:r>
            <a:endParaRPr lang="sk-SK" altLang="sk-SK" sz="1400" i="0" u="sng" dirty="0">
              <a:solidFill>
                <a:srgbClr val="000000"/>
              </a:solidFill>
            </a:endParaRPr>
          </a:p>
        </p:txBody>
      </p:sp>
      <p:sp>
        <p:nvSpPr>
          <p:cNvPr id="9226" name="BlokTextu 1">
            <a:extLst>
              <a:ext uri="{FF2B5EF4-FFF2-40B4-BE49-F238E27FC236}">
                <a16:creationId xmlns:a16="http://schemas.microsoft.com/office/drawing/2014/main" id="{41F32B4D-6DFB-B935-B966-2C358C6A8A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725" y="1155700"/>
            <a:ext cx="6283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k-SK" altLang="sk-SK" dirty="0">
                <a:hlinkClick r:id="rId3"/>
              </a:rPr>
              <a:t>https://ec.europa.eu/eurostat/web/lucas/methodology</a:t>
            </a:r>
            <a:endParaRPr lang="sk-SK" altLang="sk-SK" dirty="0"/>
          </a:p>
        </p:txBody>
      </p:sp>
    </p:spTree>
  </p:cSld>
  <p:clrMapOvr>
    <a:masterClrMapping/>
  </p:clrMapOvr>
  <p:transition advClick="0" advTm="28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_masterGrid">
            <a:extLst>
              <a:ext uri="{FF2B5EF4-FFF2-40B4-BE49-F238E27FC236}">
                <a16:creationId xmlns:a16="http://schemas.microsoft.com/office/drawing/2014/main" id="{1CF990F0-A711-1F2D-0F9C-37DEC0155F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150" y="3916363"/>
            <a:ext cx="4616450" cy="280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 descr="masterGrid">
            <a:extLst>
              <a:ext uri="{FF2B5EF4-FFF2-40B4-BE49-F238E27FC236}">
                <a16:creationId xmlns:a16="http://schemas.microsoft.com/office/drawing/2014/main" id="{E3F174B8-4993-D382-6200-F12C5D3837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363" y="3641725"/>
            <a:ext cx="4430712" cy="268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el 7">
            <a:extLst>
              <a:ext uri="{FF2B5EF4-FFF2-40B4-BE49-F238E27FC236}">
                <a16:creationId xmlns:a16="http://schemas.microsoft.com/office/drawing/2014/main" id="{1B8B4D0E-B631-EEFD-70D5-A43750974A28}"/>
              </a:ext>
            </a:extLst>
          </p:cNvPr>
          <p:cNvSpPr txBox="1">
            <a:spLocks/>
          </p:cNvSpPr>
          <p:nvPr/>
        </p:nvSpPr>
        <p:spPr bwMode="auto">
          <a:xfrm>
            <a:off x="323850" y="327025"/>
            <a:ext cx="7659688" cy="36036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sk-SK" sz="2800" b="0" i="0" kern="0" dirty="0">
                <a:cs typeface="Arial" pitchFamily="34" charset="0"/>
              </a:rPr>
              <a:t>Vzorkovacia mriežka a sieť pozorovaní LUCAS</a:t>
            </a:r>
            <a:endParaRPr lang="de-DE" sz="2800" b="0" i="0" kern="0" dirty="0">
              <a:cs typeface="Arial" pitchFamily="34" charset="0"/>
            </a:endParaRPr>
          </a:p>
        </p:txBody>
      </p:sp>
      <p:sp>
        <p:nvSpPr>
          <p:cNvPr id="2" name="BlokTextu 1">
            <a:extLst>
              <a:ext uri="{FF2B5EF4-FFF2-40B4-BE49-F238E27FC236}">
                <a16:creationId xmlns:a16="http://schemas.microsoft.com/office/drawing/2014/main" id="{A0490179-16BF-F126-A4E7-7EC0E5A01B38}"/>
              </a:ext>
            </a:extLst>
          </p:cNvPr>
          <p:cNvSpPr txBox="1"/>
          <p:nvPr/>
        </p:nvSpPr>
        <p:spPr>
          <a:xfrm>
            <a:off x="-7938" y="832085"/>
            <a:ext cx="8828088" cy="20621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algn="just" eaLnBrk="1" hangingPunct="1">
              <a:buFontTx/>
              <a:buChar char="-"/>
              <a:defRPr/>
            </a:pPr>
            <a:r>
              <a:rPr lang="sk-SK" sz="1600" b="0" i="0" dirty="0">
                <a:solidFill>
                  <a:schemeClr val="accent4"/>
                </a:solidFill>
                <a:latin typeface="Arial" charset="0"/>
                <a:cs typeface="Arial" charset="0"/>
              </a:rPr>
              <a:t>pre štatisticky reprezentatívne (nevychýlené) výsledky je dôležitá tvorba siete pozorovaní, pričom v prípade „in situ“ prieskumu LUCAS ide o dvojfázový výber</a:t>
            </a:r>
          </a:p>
          <a:p>
            <a:pPr marL="285750" indent="-285750" algn="just" eaLnBrk="1" hangingPunct="1">
              <a:buFontTx/>
              <a:buChar char="-"/>
              <a:defRPr/>
            </a:pPr>
            <a:r>
              <a:rPr lang="sk-SK" sz="1600" b="0" i="0" dirty="0">
                <a:solidFill>
                  <a:schemeClr val="accent4"/>
                </a:solidFill>
                <a:latin typeface="Arial" charset="0"/>
                <a:cs typeface="Arial" charset="0"/>
              </a:rPr>
              <a:t>prvá fáza: hlavná mriežka 2x2 km, fotointerpretácia do tried krajinnej pokrývky</a:t>
            </a:r>
          </a:p>
          <a:p>
            <a:pPr marL="285750" indent="-285750" algn="just" eaLnBrk="1" hangingPunct="1">
              <a:buFontTx/>
              <a:buChar char="-"/>
              <a:defRPr/>
            </a:pPr>
            <a:r>
              <a:rPr lang="sk-SK" sz="1600" b="0" i="0" dirty="0">
                <a:solidFill>
                  <a:schemeClr val="accent4"/>
                </a:solidFill>
                <a:latin typeface="Arial" charset="0"/>
                <a:cs typeface="Arial" charset="0"/>
              </a:rPr>
              <a:t>druhá fáza: vzorkovanie (</a:t>
            </a:r>
            <a:r>
              <a:rPr lang="sk-SK" sz="1600" b="0" i="0" dirty="0" err="1">
                <a:solidFill>
                  <a:schemeClr val="accent4"/>
                </a:solidFill>
                <a:latin typeface="Arial" charset="0"/>
                <a:cs typeface="Arial" charset="0"/>
              </a:rPr>
              <a:t>iteračný</a:t>
            </a:r>
            <a:r>
              <a:rPr lang="sk-SK" sz="1600" b="0" i="0" dirty="0">
                <a:solidFill>
                  <a:schemeClr val="accent4"/>
                </a:solidFill>
                <a:latin typeface="Arial" charset="0"/>
                <a:cs typeface="Arial" charset="0"/>
              </a:rPr>
              <a:t> algoritmus optimalizujúci koeficient variability/CV cieľových premenných na úrovni administratívneho členenia EÚ/ NUTS2 - zohľadňuje sa požadovaná chybovosť (.....2012), sofistikované metódy tvorby siete pozorovaní </a:t>
            </a:r>
            <a:r>
              <a:rPr lang="sk-SK" sz="1600" b="0" i="0" dirty="0" err="1">
                <a:solidFill>
                  <a:schemeClr val="accent4"/>
                </a:solidFill>
                <a:latin typeface="Arial" charset="0"/>
                <a:cs typeface="Arial" charset="0"/>
              </a:rPr>
              <a:t>lucas</a:t>
            </a:r>
            <a:r>
              <a:rPr lang="sk-SK" sz="1600" b="0" i="0" dirty="0">
                <a:solidFill>
                  <a:schemeClr val="accent4"/>
                </a:solidFill>
                <a:latin typeface="Arial" charset="0"/>
                <a:cs typeface="Arial" charset="0"/>
              </a:rPr>
              <a:t> 2018, </a:t>
            </a:r>
            <a:r>
              <a:rPr lang="sk-SK" sz="1600" b="0" i="0" dirty="0" err="1">
                <a:solidFill>
                  <a:schemeClr val="accent4"/>
                </a:solidFill>
                <a:latin typeface="Arial" charset="0"/>
                <a:cs typeface="Arial" charset="0"/>
              </a:rPr>
              <a:t>lucas</a:t>
            </a:r>
            <a:r>
              <a:rPr lang="sk-SK" sz="1600" b="0" i="0" dirty="0">
                <a:solidFill>
                  <a:schemeClr val="accent4"/>
                </a:solidFill>
                <a:latin typeface="Arial" charset="0"/>
                <a:cs typeface="Arial" charset="0"/>
              </a:rPr>
              <a:t> 2022)</a:t>
            </a:r>
          </a:p>
          <a:p>
            <a:pPr marL="285750" indent="-285750" algn="just" eaLnBrk="1" hangingPunct="1">
              <a:buFontTx/>
              <a:buChar char="-"/>
              <a:defRPr/>
            </a:pPr>
            <a:r>
              <a:rPr lang="sk-SK" sz="1600" b="0" i="0" dirty="0">
                <a:solidFill>
                  <a:schemeClr val="accent4"/>
                </a:solidFill>
                <a:latin typeface="Arial" charset="0"/>
                <a:cs typeface="Arial" charset="0"/>
              </a:rPr>
              <a:t>Prieskum Lucas 2022 zahŕňal 399 652 pozorovaní (199 827 pozorovaní v teréne a 199 825 </a:t>
            </a:r>
            <a:r>
              <a:rPr lang="sk-SK" sz="1600" b="0" i="0" dirty="0" err="1">
                <a:solidFill>
                  <a:schemeClr val="accent4"/>
                </a:solidFill>
                <a:latin typeface="Arial" charset="0"/>
                <a:cs typeface="Arial" charset="0"/>
              </a:rPr>
              <a:t>fotointerpretácii</a:t>
            </a:r>
            <a:r>
              <a:rPr lang="sk-SK" sz="1600" b="0" i="0" dirty="0">
                <a:solidFill>
                  <a:schemeClr val="accent4"/>
                </a:solidFill>
                <a:latin typeface="Arial" charset="0"/>
                <a:cs typeface="Arial" charset="0"/>
              </a:rPr>
              <a:t> bodov) Na Slovensku 3701 terén/ 1937 </a:t>
            </a:r>
            <a:r>
              <a:rPr lang="sk-SK" sz="1600" b="0" i="0" dirty="0" err="1">
                <a:solidFill>
                  <a:schemeClr val="accent4"/>
                </a:solidFill>
                <a:latin typeface="Arial" charset="0"/>
                <a:cs typeface="Arial" charset="0"/>
              </a:rPr>
              <a:t>fotointerpretácia</a:t>
            </a:r>
            <a:r>
              <a:rPr lang="sk-SK" sz="1600" b="0" i="0" dirty="0">
                <a:solidFill>
                  <a:schemeClr val="accent4"/>
                </a:solidFill>
                <a:latin typeface="Arial" charset="0"/>
                <a:cs typeface="Arial" charset="0"/>
              </a:rPr>
              <a:t>.</a:t>
            </a:r>
          </a:p>
        </p:txBody>
      </p:sp>
    </p:spTree>
  </p:cSld>
  <p:clrMapOvr>
    <a:masterClrMapping/>
  </p:clrMapOvr>
  <p:transition advClick="0" advTm="28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Obrázok 2">
            <a:extLst>
              <a:ext uri="{FF2B5EF4-FFF2-40B4-BE49-F238E27FC236}">
                <a16:creationId xmlns:a16="http://schemas.microsoft.com/office/drawing/2014/main" id="{5B6D5E70-F6A2-E136-6130-B88F5E0CC4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214313"/>
            <a:ext cx="8477250" cy="6429375"/>
          </a:xfrm>
          <a:prstGeom prst="rect">
            <a:avLst/>
          </a:prstGeom>
          <a:noFill/>
          <a:ln w="9525">
            <a:solidFill>
              <a:srgbClr val="006C3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8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7">
            <a:extLst>
              <a:ext uri="{FF2B5EF4-FFF2-40B4-BE49-F238E27FC236}">
                <a16:creationId xmlns:a16="http://schemas.microsoft.com/office/drawing/2014/main" id="{8F486A6F-F050-ED19-837B-9202268215C3}"/>
              </a:ext>
            </a:extLst>
          </p:cNvPr>
          <p:cNvSpPr txBox="1">
            <a:spLocks/>
          </p:cNvSpPr>
          <p:nvPr/>
        </p:nvSpPr>
        <p:spPr bwMode="auto">
          <a:xfrm>
            <a:off x="-309135" y="166247"/>
            <a:ext cx="9782908" cy="701796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sk-SK" sz="2800" b="0" i="0" kern="0" dirty="0">
                <a:cs typeface="Arial" pitchFamily="34" charset="0"/>
              </a:rPr>
              <a:t>Dokumentácia LUCAS a nástroj na správu údajov (DMT, </a:t>
            </a:r>
            <a:r>
              <a:rPr lang="sk-SK" sz="2800" b="0" i="0" kern="0" dirty="0" err="1">
                <a:cs typeface="Arial" pitchFamily="34" charset="0"/>
              </a:rPr>
              <a:t>Data</a:t>
            </a:r>
            <a:r>
              <a:rPr lang="sk-SK" sz="2800" b="0" i="0" kern="0" dirty="0">
                <a:cs typeface="Arial" pitchFamily="34" charset="0"/>
              </a:rPr>
              <a:t> Management </a:t>
            </a:r>
            <a:r>
              <a:rPr lang="sk-SK" sz="2800" b="0" i="0" kern="0" dirty="0" err="1">
                <a:cs typeface="Arial" pitchFamily="34" charset="0"/>
              </a:rPr>
              <a:t>Tool</a:t>
            </a:r>
            <a:r>
              <a:rPr lang="sk-SK" sz="2800" b="0" i="0" kern="0" dirty="0">
                <a:cs typeface="Arial" pitchFamily="34" charset="0"/>
              </a:rPr>
              <a:t>)</a:t>
            </a:r>
            <a:endParaRPr lang="de-DE" sz="2800" b="0" i="0" kern="0" dirty="0">
              <a:cs typeface="Arial" pitchFamily="34" charset="0"/>
            </a:endParaRPr>
          </a:p>
        </p:txBody>
      </p:sp>
      <p:grpSp>
        <p:nvGrpSpPr>
          <p:cNvPr id="14" name="Skupina 13">
            <a:extLst>
              <a:ext uri="{FF2B5EF4-FFF2-40B4-BE49-F238E27FC236}">
                <a16:creationId xmlns:a16="http://schemas.microsoft.com/office/drawing/2014/main" id="{4A894679-338E-C9E6-3DA1-64ACA7151F94}"/>
              </a:ext>
            </a:extLst>
          </p:cNvPr>
          <p:cNvGrpSpPr/>
          <p:nvPr/>
        </p:nvGrpSpPr>
        <p:grpSpPr>
          <a:xfrm>
            <a:off x="4582319" y="1100752"/>
            <a:ext cx="3943106" cy="2168037"/>
            <a:chOff x="5041900" y="238125"/>
            <a:chExt cx="3996592" cy="2310611"/>
          </a:xfrm>
        </p:grpSpPr>
        <p:pic>
          <p:nvPicPr>
            <p:cNvPr id="15" name="Picture 2">
              <a:extLst>
                <a:ext uri="{FF2B5EF4-FFF2-40B4-BE49-F238E27FC236}">
                  <a16:creationId xmlns:a16="http://schemas.microsoft.com/office/drawing/2014/main" id="{7A7C3BC5-5C38-80BC-1722-473B039A6C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1900" y="238125"/>
              <a:ext cx="1308100" cy="1836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4">
              <a:extLst>
                <a:ext uri="{FF2B5EF4-FFF2-40B4-BE49-F238E27FC236}">
                  <a16:creationId xmlns:a16="http://schemas.microsoft.com/office/drawing/2014/main" id="{F4DC8ECF-DA8D-E68A-7CCC-CB0237B2BF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2300" y="608013"/>
              <a:ext cx="1295400" cy="183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0">
              <a:extLst>
                <a:ext uri="{FF2B5EF4-FFF2-40B4-BE49-F238E27FC236}">
                  <a16:creationId xmlns:a16="http://schemas.microsoft.com/office/drawing/2014/main" id="{325BC1A8-71EE-7CA9-9C63-D4ED091D04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39013" y="677073"/>
              <a:ext cx="1699479" cy="1871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9">
              <a:extLst>
                <a:ext uri="{FF2B5EF4-FFF2-40B4-BE49-F238E27FC236}">
                  <a16:creationId xmlns:a16="http://schemas.microsoft.com/office/drawing/2014/main" id="{558B7785-F9FA-8B45-41F7-E85F085DDE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7838" y="238125"/>
              <a:ext cx="1461722" cy="1871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Obdĺžnik 5">
            <a:extLst>
              <a:ext uri="{FF2B5EF4-FFF2-40B4-BE49-F238E27FC236}">
                <a16:creationId xmlns:a16="http://schemas.microsoft.com/office/drawing/2014/main" id="{91B57646-4160-CA9E-A1AC-438B81AADD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1157157"/>
            <a:ext cx="5959475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k-SK" altLang="sk-SK" b="0" dirty="0">
                <a:solidFill>
                  <a:srgbClr val="800000"/>
                </a:solidFill>
              </a:rPr>
              <a:t>• C1: Pokyny pre prieskumníkov</a:t>
            </a:r>
          </a:p>
          <a:p>
            <a:pPr eaLnBrk="1" hangingPunct="1"/>
            <a:r>
              <a:rPr lang="sk-SK" altLang="sk-SK" b="0" dirty="0">
                <a:solidFill>
                  <a:srgbClr val="800000"/>
                </a:solidFill>
              </a:rPr>
              <a:t>• C2: Formulár a podkladový dokument</a:t>
            </a:r>
          </a:p>
          <a:p>
            <a:pPr eaLnBrk="1" hangingPunct="1"/>
            <a:r>
              <a:rPr lang="sk-SK" altLang="sk-SK" b="0" dirty="0">
                <a:solidFill>
                  <a:srgbClr val="800000"/>
                </a:solidFill>
              </a:rPr>
              <a:t>• C3: Klasifikácia</a:t>
            </a:r>
          </a:p>
          <a:p>
            <a:pPr eaLnBrk="1" hangingPunct="1"/>
            <a:r>
              <a:rPr lang="sk-SK" altLang="sk-SK" b="0" dirty="0">
                <a:solidFill>
                  <a:srgbClr val="800000"/>
                </a:solidFill>
              </a:rPr>
              <a:t>• C4: Postupy kontroly kvality</a:t>
            </a:r>
          </a:p>
          <a:p>
            <a:pPr eaLnBrk="1" hangingPunct="1"/>
            <a:r>
              <a:rPr lang="sk-SK" altLang="sk-SK" b="0" dirty="0">
                <a:solidFill>
                  <a:srgbClr val="800000"/>
                </a:solidFill>
              </a:rPr>
              <a:t>• C5: Identifikácia rastlín</a:t>
            </a:r>
          </a:p>
          <a:p>
            <a:pPr eaLnBrk="1" hangingPunct="1"/>
            <a:r>
              <a:rPr lang="sk-SK" altLang="sk-SK" b="0" dirty="0">
                <a:solidFill>
                  <a:srgbClr val="800000"/>
                </a:solidFill>
              </a:rPr>
              <a:t>• C6: Príručka identifikácie rastlín trávnych porastov (TP)</a:t>
            </a:r>
          </a:p>
          <a:p>
            <a:pPr eaLnBrk="1" hangingPunct="1"/>
            <a:r>
              <a:rPr lang="sk-SK" altLang="sk-SK" b="0" dirty="0">
                <a:solidFill>
                  <a:srgbClr val="800000"/>
                </a:solidFill>
              </a:rPr>
              <a:t>• D1, D5</a:t>
            </a:r>
          </a:p>
        </p:txBody>
      </p:sp>
      <p:pic>
        <p:nvPicPr>
          <p:cNvPr id="20" name="image8.jpeg">
            <a:extLst>
              <a:ext uri="{FF2B5EF4-FFF2-40B4-BE49-F238E27FC236}">
                <a16:creationId xmlns:a16="http://schemas.microsoft.com/office/drawing/2014/main" id="{DA909049-6816-AAE0-98F7-BC5D75AB6E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824" y="4501950"/>
            <a:ext cx="2645321" cy="1513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Obrázok 9">
            <a:extLst>
              <a:ext uri="{FF2B5EF4-FFF2-40B4-BE49-F238E27FC236}">
                <a16:creationId xmlns:a16="http://schemas.microsoft.com/office/drawing/2014/main" id="{1EC93BE8-FC1E-6D0D-EECB-7FDC8CA75F8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4408451"/>
            <a:ext cx="3823001" cy="237417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Obrázok 11">
            <a:extLst>
              <a:ext uri="{FF2B5EF4-FFF2-40B4-BE49-F238E27FC236}">
                <a16:creationId xmlns:a16="http://schemas.microsoft.com/office/drawing/2014/main" id="{E4858374-4679-C397-9A84-EB205ECC48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966" y="5247363"/>
            <a:ext cx="2837717" cy="13889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BlokTextu 22">
            <a:extLst>
              <a:ext uri="{FF2B5EF4-FFF2-40B4-BE49-F238E27FC236}">
                <a16:creationId xmlns:a16="http://schemas.microsoft.com/office/drawing/2014/main" id="{B5C03E23-A39D-DEE7-B32A-B67D4450FE69}"/>
              </a:ext>
            </a:extLst>
          </p:cNvPr>
          <p:cNvSpPr txBox="1"/>
          <p:nvPr/>
        </p:nvSpPr>
        <p:spPr>
          <a:xfrm>
            <a:off x="209550" y="3465314"/>
            <a:ext cx="8745538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hangingPunct="1">
              <a:defRPr/>
            </a:pPr>
            <a:r>
              <a:rPr lang="sk-SK" sz="1600" b="0" i="0" dirty="0">
                <a:solidFill>
                  <a:schemeClr val="tx2">
                    <a:lumMod val="95000"/>
                    <a:lumOff val="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Správu, uchovávanie, transport a automatickú kontrolu konzistencie údajov zabezpečuje </a:t>
            </a:r>
            <a:r>
              <a:rPr lang="sk-SK" sz="1600" i="0" dirty="0">
                <a:solidFill>
                  <a:schemeClr val="tx2">
                    <a:lumMod val="95000"/>
                    <a:lumOff val="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nástroj správy údajov (DMT). </a:t>
            </a:r>
            <a:r>
              <a:rPr lang="sk-SK" sz="1600" b="0" i="0" dirty="0">
                <a:solidFill>
                  <a:schemeClr val="tx2">
                    <a:lumMod val="95000"/>
                    <a:lumOff val="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DMT prostredníctvom webových služieb umožňuje lokálny zber údajov prieskumu a jeho centralizáciu v jednej databáze na vzdialenom serveri. </a:t>
            </a:r>
            <a:endParaRPr lang="sk-SK" sz="1600" b="0" i="0" dirty="0">
              <a:solidFill>
                <a:schemeClr val="tx2">
                  <a:lumMod val="95000"/>
                  <a:lumOff val="5000"/>
                </a:schemeClr>
              </a:solidFill>
              <a:latin typeface="+mj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797992"/>
      </p:ext>
    </p:extLst>
  </p:cSld>
  <p:clrMapOvr>
    <a:masterClrMapping/>
  </p:clrMapOvr>
  <p:transition advClick="0" advTm="28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Nadpis 1">
            <a:extLst>
              <a:ext uri="{FF2B5EF4-FFF2-40B4-BE49-F238E27FC236}">
                <a16:creationId xmlns:a16="http://schemas.microsoft.com/office/drawing/2014/main" id="{1ACAFAA4-C9DA-1414-178D-0F005EBB1C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14325" y="111125"/>
            <a:ext cx="8229600" cy="749300"/>
          </a:xfrm>
        </p:spPr>
        <p:txBody>
          <a:bodyPr/>
          <a:lstStyle/>
          <a:p>
            <a:pPr algn="l"/>
            <a:r>
              <a:rPr lang="pl-PL" altLang="sk-SK" sz="2800" dirty="0"/>
              <a:t>Systém správy a kontroly, štruktúra DMT</a:t>
            </a:r>
            <a:endParaRPr lang="sk-SK" altLang="sk-SK" sz="2800" dirty="0"/>
          </a:p>
        </p:txBody>
      </p:sp>
      <p:sp>
        <p:nvSpPr>
          <p:cNvPr id="3" name="BlokTextu 2">
            <a:extLst>
              <a:ext uri="{FF2B5EF4-FFF2-40B4-BE49-F238E27FC236}">
                <a16:creationId xmlns:a16="http://schemas.microsoft.com/office/drawing/2014/main" id="{45F35083-3432-E07F-0AE9-C30D66DB884D}"/>
              </a:ext>
            </a:extLst>
          </p:cNvPr>
          <p:cNvSpPr txBox="1"/>
          <p:nvPr/>
        </p:nvSpPr>
        <p:spPr>
          <a:xfrm>
            <a:off x="141288" y="5264150"/>
            <a:ext cx="8861425" cy="1482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hangingPunct="1">
              <a:lnSpc>
                <a:spcPct val="115000"/>
              </a:lnSpc>
              <a:spcAft>
                <a:spcPts val="1000"/>
              </a:spcAft>
              <a:defRPr/>
            </a:pPr>
            <a:r>
              <a:rPr lang="sk-SK" sz="1600" b="0" dirty="0">
                <a:solidFill>
                  <a:schemeClr val="tx2">
                    <a:lumMod val="95000"/>
                    <a:lumOff val="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Systém správy a kontroly má hierarchickú úroveň, kde vstup údajov zabezpečuje najnižšia úroveň prieskumníkov (SU); následne sú vstupy prezerané na národnej úrovni (RO) a zasielané na kontrolu vyššej úrovni CO. Súbor všetkých údajov podlieha nezávislej kontrole kvality (XC) a až potom sa ukladajú na najvyššej úrovni v </a:t>
            </a:r>
            <a:r>
              <a:rPr lang="sk-SK" sz="1600" b="0" dirty="0" err="1">
                <a:solidFill>
                  <a:schemeClr val="tx2">
                    <a:lumMod val="95000"/>
                    <a:lumOff val="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Eurostate</a:t>
            </a:r>
            <a:r>
              <a:rPr lang="sk-SK" sz="1600" b="0" dirty="0">
                <a:solidFill>
                  <a:schemeClr val="tx2">
                    <a:lumMod val="95000"/>
                    <a:lumOff val="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(EC). Pomerne prísna kontrola kvality má zabezpečiť jednotný harmonizovaný zdroj údajov.</a:t>
            </a:r>
          </a:p>
        </p:txBody>
      </p:sp>
      <p:pic>
        <p:nvPicPr>
          <p:cNvPr id="17412" name="Obrázok 6">
            <a:extLst>
              <a:ext uri="{FF2B5EF4-FFF2-40B4-BE49-F238E27FC236}">
                <a16:creationId xmlns:a16="http://schemas.microsoft.com/office/drawing/2014/main" id="{0BDCF19D-5E60-E319-57A8-DE789F0CFC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6950"/>
            <a:ext cx="3963988" cy="2560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Obrázok 8">
            <a:extLst>
              <a:ext uri="{FF2B5EF4-FFF2-40B4-BE49-F238E27FC236}">
                <a16:creationId xmlns:a16="http://schemas.microsoft.com/office/drawing/2014/main" id="{7EDF7F75-B98C-13C9-67A1-0EAE9136FE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588" y="1001713"/>
            <a:ext cx="4113212" cy="26177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Obrázok 12">
            <a:extLst>
              <a:ext uri="{FF2B5EF4-FFF2-40B4-BE49-F238E27FC236}">
                <a16:creationId xmlns:a16="http://schemas.microsoft.com/office/drawing/2014/main" id="{E91D37EE-B951-7CBA-CFCB-40F836A808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788" y="2344738"/>
            <a:ext cx="4384675" cy="28241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8000"/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27862</TotalTime>
  <Words>2489</Words>
  <Application>Microsoft Office PowerPoint</Application>
  <PresentationFormat>Prezentácia na obrazovke (4:3)</PresentationFormat>
  <Paragraphs>284</Paragraphs>
  <Slides>24</Slides>
  <Notes>2</Notes>
  <HiddenSlides>0</HiddenSlides>
  <MMClips>0</MMClips>
  <ScaleCrop>false</ScaleCrop>
  <HeadingPairs>
    <vt:vector size="8" baseType="variant">
      <vt:variant>
        <vt:lpstr>Použité písma</vt:lpstr>
      </vt:variant>
      <vt:variant>
        <vt:i4>5</vt:i4>
      </vt:variant>
      <vt:variant>
        <vt:lpstr>Motív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snímok</vt:lpstr>
      </vt:variant>
      <vt:variant>
        <vt:i4>24</vt:i4>
      </vt:variant>
    </vt:vector>
  </HeadingPairs>
  <TitlesOfParts>
    <vt:vector size="31" baseType="lpstr">
      <vt:lpstr>Arial</vt:lpstr>
      <vt:lpstr>Calibri</vt:lpstr>
      <vt:lpstr>Times New Roman</vt:lpstr>
      <vt:lpstr>Verdana</vt:lpstr>
      <vt:lpstr>Wingdings</vt:lpstr>
      <vt:lpstr>Default Design</vt:lpstr>
      <vt:lpstr>Photo Editor Photo</vt:lpstr>
      <vt:lpstr>Prieskum a monitoring krajinnej pokrývky/využitia krajiny na Slovensku v rámci celoeurópskeho prieskumu LUCAS   </vt:lpstr>
      <vt:lpstr>Projekt  LUCAS (Land use and Coverage Area frame Survay) bol spustený v máji roku 2000 na základe rozhodnutia Európskeho parlamentu a Rady Európskej únie za účelom testovania integrovaného prieskumu využitia krajiny a krajinnej pokrývky Európy s cieľom harmonizovať nomenklatúru a metódy zberu údajov na mieste – in situ.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Systém správy a kontroly, štruktúra DMT</vt:lpstr>
      <vt:lpstr>Moduly prieskumu Lucas (Komponenty DMT)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LUCAS priamy prístup (Eurostat)...</vt:lpstr>
      <vt:lpstr>Primárne údaje, databáza Eurostatu. </vt:lpstr>
      <vt:lpstr>LUCAS Prehliadač</vt:lpstr>
      <vt:lpstr>Prezentácia programu PowerPoint</vt:lpstr>
      <vt:lpstr>Ďakujem za pozornosť</vt:lpstr>
    </vt:vector>
  </TitlesOfParts>
  <Company>VUPOP Bratislava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National Land Parcel Identification System Establishment in Connexion and Expectations of Control with Remote Sensing in Slovak Republic</dc:title>
  <dc:creator>Vladimír Hutár</dc:creator>
  <cp:lastModifiedBy>Pekárová Eva</cp:lastModifiedBy>
  <cp:revision>606</cp:revision>
  <cp:lastPrinted>2017-12-05T06:51:06Z</cp:lastPrinted>
  <dcterms:created xsi:type="dcterms:W3CDTF">2002-11-08T14:09:10Z</dcterms:created>
  <dcterms:modified xsi:type="dcterms:W3CDTF">2023-11-16T07:41:31Z</dcterms:modified>
</cp:coreProperties>
</file>